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35" r:id="rId3"/>
    <p:sldId id="377" r:id="rId4"/>
    <p:sldId id="394" r:id="rId5"/>
    <p:sldId id="406" r:id="rId6"/>
    <p:sldId id="405" r:id="rId7"/>
    <p:sldId id="401" r:id="rId8"/>
    <p:sldId id="395" r:id="rId9"/>
    <p:sldId id="388" r:id="rId10"/>
    <p:sldId id="389" r:id="rId11"/>
    <p:sldId id="390" r:id="rId12"/>
    <p:sldId id="391" r:id="rId13"/>
    <p:sldId id="392" r:id="rId14"/>
    <p:sldId id="393" r:id="rId15"/>
    <p:sldId id="396" r:id="rId16"/>
    <p:sldId id="398" r:id="rId17"/>
    <p:sldId id="399" r:id="rId18"/>
    <p:sldId id="397" r:id="rId19"/>
    <p:sldId id="404" r:id="rId20"/>
    <p:sldId id="403" r:id="rId21"/>
    <p:sldId id="407" r:id="rId22"/>
    <p:sldId id="408" r:id="rId23"/>
    <p:sldId id="409" r:id="rId24"/>
    <p:sldId id="410" r:id="rId25"/>
    <p:sldId id="411" r:id="rId26"/>
    <p:sldId id="412" r:id="rId27"/>
    <p:sldId id="413" r:id="rId28"/>
    <p:sldId id="414" r:id="rId29"/>
    <p:sldId id="432" r:id="rId30"/>
    <p:sldId id="415" r:id="rId31"/>
    <p:sldId id="416" r:id="rId32"/>
    <p:sldId id="424" r:id="rId33"/>
    <p:sldId id="417" r:id="rId34"/>
    <p:sldId id="418" r:id="rId35"/>
    <p:sldId id="419" r:id="rId36"/>
    <p:sldId id="421" r:id="rId37"/>
    <p:sldId id="426" r:id="rId38"/>
    <p:sldId id="422" r:id="rId39"/>
    <p:sldId id="423" r:id="rId40"/>
    <p:sldId id="425" r:id="rId41"/>
    <p:sldId id="427" r:id="rId42"/>
    <p:sldId id="428" r:id="rId43"/>
    <p:sldId id="429" r:id="rId44"/>
    <p:sldId id="430" r:id="rId45"/>
    <p:sldId id="431" r:id="rId46"/>
    <p:sldId id="433" r:id="rId47"/>
    <p:sldId id="435" r:id="rId48"/>
    <p:sldId id="387" r:id="rId49"/>
    <p:sldId id="336" r:id="rId50"/>
    <p:sldId id="356" r:id="rId51"/>
    <p:sldId id="357" r:id="rId52"/>
    <p:sldId id="368" r:id="rId53"/>
    <p:sldId id="371" r:id="rId54"/>
    <p:sldId id="29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4" d="100"/>
          <a:sy n="104" d="100"/>
        </p:scale>
        <p:origin x="114" y="8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03/02/2018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03/02/2018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03/02/2018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03/02/2018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03/02/2018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03/02/2018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03/02/2018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03/02/2018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03/02/2018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03/02/2018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03/02/2018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03/02/2018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03/02/2018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dirty="0"/>
              <a:t>Audit 1.3.2018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8524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2318920"/>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781031"/>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flipV="1">
            <a:off x="7908007" y="1855498"/>
            <a:ext cx="628619" cy="556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7555574" y="2511745"/>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079258" cy="738664"/>
          </a:xfrm>
          <a:prstGeom prst="rect">
            <a:avLst/>
          </a:prstGeom>
          <a:noFill/>
        </p:spPr>
        <p:txBody>
          <a:bodyPr wrap="none" rtlCol="0">
            <a:spAutoFit/>
          </a:bodyPr>
          <a:lstStyle/>
          <a:p>
            <a:pPr marL="342900" indent="-342900">
              <a:buFont typeface="Arial" panose="020B0604020202020204" pitchFamily="34" charset="0"/>
              <a:buChar char="•"/>
            </a:pPr>
            <a:r>
              <a:rPr lang="fi-FI" sz="1400" dirty="0" err="1"/>
              <a:t>Type</a:t>
            </a:r>
            <a:r>
              <a:rPr lang="fi-FI" sz="1400" dirty="0"/>
              <a:t> 3 and 5: </a:t>
            </a:r>
            <a:r>
              <a:rPr lang="fi-FI" sz="1400" dirty="0" err="1"/>
              <a:t>world</a:t>
            </a:r>
            <a:r>
              <a:rPr lang="fi-FI" sz="1400" dirty="0"/>
              <a:t> </a:t>
            </a:r>
            <a:r>
              <a:rPr lang="fi-FI" sz="1400" dirty="0" err="1"/>
              <a:t>object</a:t>
            </a:r>
            <a:r>
              <a:rPr lang="fi-FI" sz="1400" dirty="0"/>
              <a:t> </a:t>
            </a:r>
            <a:r>
              <a:rPr lang="fi-FI" sz="1400" dirty="0" err="1"/>
              <a:t>not</a:t>
            </a:r>
            <a:r>
              <a:rPr lang="fi-FI" sz="1400" dirty="0"/>
              <a:t> </a:t>
            </a:r>
            <a:r>
              <a:rPr lang="fi-FI" sz="1400" dirty="0" err="1"/>
              <a:t>updated</a:t>
            </a:r>
            <a:endParaRPr lang="fi-FI" sz="1400" dirty="0"/>
          </a:p>
          <a:p>
            <a:pPr marL="342900" indent="-342900">
              <a:buFont typeface="Arial" panose="020B0604020202020204" pitchFamily="34" charset="0"/>
              <a:buChar char="•"/>
            </a:pPr>
            <a:r>
              <a:rPr lang="fi-FI" sz="1400" dirty="0" err="1"/>
              <a:t>Type</a:t>
            </a:r>
            <a:r>
              <a:rPr lang="fi-FI" sz="1400" dirty="0"/>
              <a:t> 6: </a:t>
            </a:r>
            <a:r>
              <a:rPr lang="fi-FI" sz="1400" dirty="0" err="1"/>
              <a:t>removed</a:t>
            </a:r>
            <a:r>
              <a:rPr lang="fi-FI" sz="1400" dirty="0"/>
              <a:t>, </a:t>
            </a:r>
            <a:r>
              <a:rPr lang="fi-FI" sz="1400" dirty="0" err="1"/>
              <a:t>world</a:t>
            </a:r>
            <a:r>
              <a:rPr lang="fi-FI" sz="1400" dirty="0"/>
              <a:t> </a:t>
            </a:r>
            <a:r>
              <a:rPr lang="fi-FI" sz="1400" dirty="0" err="1"/>
              <a:t>object</a:t>
            </a:r>
            <a:r>
              <a:rPr lang="fi-FI" sz="1400" dirty="0"/>
              <a:t> </a:t>
            </a:r>
            <a:r>
              <a:rPr lang="fi-FI" sz="1400" dirty="0" err="1"/>
              <a:t>acceleration</a:t>
            </a:r>
            <a:r>
              <a:rPr lang="fi-FI" sz="1400" dirty="0"/>
              <a:t> </a:t>
            </a:r>
            <a:r>
              <a:rPr lang="fi-FI" sz="1400" dirty="0" err="1"/>
              <a:t>fixed</a:t>
            </a:r>
            <a:endParaRPr lang="fi-FI" sz="1400" dirty="0"/>
          </a:p>
          <a:p>
            <a:pPr marL="342900" indent="-342900">
              <a:buFont typeface="Arial" panose="020B0604020202020204" pitchFamily="34" charset="0"/>
              <a:buChar char="•"/>
            </a:pPr>
            <a:r>
              <a:rPr lang="fi-FI" sz="1400" dirty="0"/>
              <a:t>If an </a:t>
            </a:r>
            <a:r>
              <a:rPr lang="fi-FI" sz="1400" dirty="0" err="1"/>
              <a:t>object</a:t>
            </a:r>
            <a:r>
              <a:rPr lang="fi-FI" sz="1400" dirty="0"/>
              <a:t> </a:t>
            </a:r>
            <a:r>
              <a:rPr lang="fi-FI" sz="1400" dirty="0" err="1"/>
              <a:t>touches</a:t>
            </a:r>
            <a:r>
              <a:rPr lang="fi-FI" sz="1400" dirty="0"/>
              <a:t> 3 </a:t>
            </a:r>
            <a:r>
              <a:rPr lang="fi-FI" sz="1400" dirty="0" err="1"/>
              <a:t>borders</a:t>
            </a:r>
            <a:r>
              <a:rPr lang="fi-FI" sz="1400" dirty="0"/>
              <a:t>, it is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9706648" y="506858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Visual</a:t>
            </a:r>
            <a:r>
              <a:rPr lang="en-US" sz="4800" kern="1200" dirty="0">
                <a:solidFill>
                  <a:schemeClr val="bg1"/>
                </a:solidFill>
                <a:latin typeface="+mj-lt"/>
                <a:ea typeface="+mj-ea"/>
                <a:cs typeface="+mj-cs"/>
              </a:rPr>
              <a:t> Presentation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4" name="Tekstiruutu 3">
            <a:extLst>
              <a:ext uri="{FF2B5EF4-FFF2-40B4-BE49-F238E27FC236}">
                <a16:creationId xmlns:a16="http://schemas.microsoft.com/office/drawing/2014/main" id="{90383697-276F-494E-8331-EE0E6D9DDD46}"/>
              </a:ext>
            </a:extLst>
          </p:cNvPr>
          <p:cNvSpPr txBox="1"/>
          <p:nvPr/>
        </p:nvSpPr>
        <p:spPr>
          <a:xfrm>
            <a:off x="5123949" y="3796514"/>
            <a:ext cx="6603987" cy="1200329"/>
          </a:xfrm>
          <a:prstGeom prst="rect">
            <a:avLst/>
          </a:prstGeom>
          <a:noFill/>
        </p:spPr>
        <p:txBody>
          <a:bodyPr wrap="none" rtlCol="0">
            <a:spAutoFit/>
          </a:bodyPr>
          <a:lstStyle/>
          <a:p>
            <a:pPr marL="285750" indent="-285750">
              <a:buFont typeface="Arial" panose="020B0604020202020204" pitchFamily="34" charset="0"/>
              <a:buChar char="•"/>
            </a:pPr>
            <a:r>
              <a:rPr lang="fi-FI" dirty="0" err="1"/>
              <a:t>Ellipse</a:t>
            </a:r>
            <a:r>
              <a:rPr lang="fi-FI" dirty="0"/>
              <a:t> </a:t>
            </a:r>
            <a:r>
              <a:rPr lang="fi-FI" dirty="0" err="1"/>
              <a:t>axes</a:t>
            </a:r>
            <a:r>
              <a:rPr lang="fi-FI" dirty="0"/>
              <a:t> </a:t>
            </a:r>
            <a:r>
              <a:rPr lang="fi-FI" dirty="0" err="1"/>
              <a:t>proportional</a:t>
            </a:r>
            <a:r>
              <a:rPr lang="fi-FI" dirty="0"/>
              <a:t> to </a:t>
            </a:r>
            <a:r>
              <a:rPr lang="fi-FI" dirty="0" err="1"/>
              <a:t>the</a:t>
            </a:r>
            <a:r>
              <a:rPr lang="fi-FI" dirty="0"/>
              <a:t> </a:t>
            </a:r>
            <a:r>
              <a:rPr lang="fi-FI" dirty="0" err="1"/>
              <a:t>standard</a:t>
            </a:r>
            <a:r>
              <a:rPr lang="fi-FI" dirty="0"/>
              <a:t> </a:t>
            </a:r>
            <a:r>
              <a:rPr lang="fi-FI" dirty="0" err="1"/>
              <a:t>deviation</a:t>
            </a:r>
            <a:r>
              <a:rPr lang="fi-FI" dirty="0"/>
              <a:t> of </a:t>
            </a:r>
            <a:r>
              <a:rPr lang="fi-FI" dirty="0" err="1"/>
              <a:t>the</a:t>
            </a:r>
            <a:r>
              <a:rPr lang="fi-FI" dirty="0"/>
              <a:t> </a:t>
            </a:r>
            <a:r>
              <a:rPr lang="fi-FI" dirty="0" err="1"/>
              <a:t>location</a:t>
            </a:r>
            <a:br>
              <a:rPr lang="fi-FI" dirty="0"/>
            </a:br>
            <a:r>
              <a:rPr lang="fi-FI" dirty="0"/>
              <a:t>(2*std, </a:t>
            </a:r>
            <a:r>
              <a:rPr lang="fi-FI" dirty="0" err="1"/>
              <a:t>corresponding</a:t>
            </a:r>
            <a:r>
              <a:rPr lang="fi-FI" dirty="0"/>
              <a:t> to 95% </a:t>
            </a:r>
            <a:r>
              <a:rPr lang="fi-FI" dirty="0" err="1"/>
              <a:t>probability</a:t>
            </a:r>
            <a:r>
              <a:rPr lang="fi-FI" dirty="0"/>
              <a:t>)</a:t>
            </a:r>
          </a:p>
          <a:p>
            <a:pPr marL="285750" indent="-285750">
              <a:buFont typeface="Arial" panose="020B0604020202020204" pitchFamily="34" charset="0"/>
              <a:buChar char="•"/>
            </a:pPr>
            <a:r>
              <a:rPr lang="fi-FI" dirty="0"/>
              <a:t>Arrow </a:t>
            </a:r>
            <a:r>
              <a:rPr lang="fi-FI" dirty="0" err="1"/>
              <a:t>direction</a:t>
            </a:r>
            <a:r>
              <a:rPr lang="fi-FI" dirty="0"/>
              <a:t> and </a:t>
            </a:r>
            <a:r>
              <a:rPr lang="fi-FI" dirty="0" err="1"/>
              <a:t>length</a:t>
            </a:r>
            <a:r>
              <a:rPr lang="fi-FI" dirty="0"/>
              <a:t> </a:t>
            </a:r>
            <a:r>
              <a:rPr lang="fi-FI" dirty="0" err="1"/>
              <a:t>proportional</a:t>
            </a:r>
            <a:r>
              <a:rPr lang="fi-FI" dirty="0"/>
              <a:t> to </a:t>
            </a:r>
            <a:r>
              <a:rPr lang="fi-FI" dirty="0" err="1"/>
              <a:t>velocity</a:t>
            </a:r>
            <a:r>
              <a:rPr lang="fi-FI" dirty="0"/>
              <a:t> (</a:t>
            </a:r>
            <a:r>
              <a:rPr lang="fi-FI" dirty="0" err="1"/>
              <a:t>measured</a:t>
            </a:r>
            <a:br>
              <a:rPr lang="fi-FI" dirty="0"/>
            </a:br>
            <a:r>
              <a:rPr lang="fi-FI" dirty="0"/>
              <a:t>in </a:t>
            </a:r>
            <a:r>
              <a:rPr lang="fi-FI" dirty="0" err="1"/>
              <a:t>pixels</a:t>
            </a:r>
            <a:r>
              <a:rPr lang="fi-FI" dirty="0"/>
              <a:t>/</a:t>
            </a:r>
            <a:r>
              <a:rPr lang="fi-FI" dirty="0" err="1"/>
              <a:t>second</a:t>
            </a:r>
            <a:r>
              <a:rPr lang="fi-FI" dirty="0"/>
              <a: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a:t>Image </a:t>
            </a:r>
            <a:r>
              <a:rPr lang="fi-FI" dirty="0" err="1"/>
              <a:t>objects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xmlns:a14="http://schemas.microsoft.com/office/drawing/2010/main">
        <mc:Choice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78021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xmlns="">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78021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Suorakulmio 54">
            <a:extLst>
              <a:ext uri="{FF2B5EF4-FFF2-40B4-BE49-F238E27FC236}">
                <a16:creationId xmlns:a16="http://schemas.microsoft.com/office/drawing/2014/main" id="{0A0D3BA4-3416-495D-8145-803E4C9B9E82}"/>
              </a:ext>
            </a:extLst>
          </p:cNvPr>
          <p:cNvSpPr/>
          <p:nvPr/>
        </p:nvSpPr>
        <p:spPr>
          <a:xfrm>
            <a:off x="5289168" y="5386373"/>
            <a:ext cx="2099984" cy="7675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542986" y="5483438"/>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542986" y="5483438"/>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10582730" y="1557347"/>
            <a:ext cx="1150892" cy="276999"/>
          </a:xfrm>
          <a:prstGeom prst="rect">
            <a:avLst/>
          </a:prstGeom>
          <a:noFill/>
        </p:spPr>
        <p:txBody>
          <a:bodyPr wrap="none" rtlCol="0">
            <a:spAutoFit/>
          </a:bodyPr>
          <a:lstStyle/>
          <a:p>
            <a:r>
              <a:rPr lang="fi-FI" sz="1200" dirty="0"/>
              <a:t>AF=d (</a:t>
            </a:r>
            <a:r>
              <a:rPr lang="fi-FI" sz="1200" dirty="0" err="1"/>
              <a:t>distance</a:t>
            </a:r>
            <a:r>
              <a:rPr lang="fi-FI" sz="1200" dirty="0"/>
              <a:t>)</a:t>
            </a:r>
          </a:p>
        </p:txBody>
      </p:sp>
      <p:sp>
        <p:nvSpPr>
          <p:cNvPr id="2" name="Tekstiruutu 1">
            <a:extLst>
              <a:ext uri="{FF2B5EF4-FFF2-40B4-BE49-F238E27FC236}">
                <a16:creationId xmlns:a16="http://schemas.microsoft.com/office/drawing/2014/main" id="{2077E7C9-74BF-4833-AAD2-203D66AA694D}"/>
              </a:ext>
            </a:extLst>
          </p:cNvPr>
          <p:cNvSpPr txBox="1"/>
          <p:nvPr/>
        </p:nvSpPr>
        <p:spPr>
          <a:xfrm>
            <a:off x="8261132" y="5569156"/>
            <a:ext cx="3635739" cy="584775"/>
          </a:xfrm>
          <a:prstGeom prst="rect">
            <a:avLst/>
          </a:prstGeom>
          <a:noFill/>
        </p:spPr>
        <p:txBody>
          <a:bodyPr wrap="non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endParaRPr lang="fi-FI" sz="1600" dirty="0"/>
          </a:p>
          <a:p>
            <a:r>
              <a:rPr lang="fi-FI" sz="1600" dirty="0"/>
              <a:t>(β=</a:t>
            </a:r>
            <a:r>
              <a:rPr lang="fi-FI" sz="1600" dirty="0" err="1"/>
              <a:t>azimuth</a:t>
            </a:r>
            <a:r>
              <a:rPr lang="fi-FI" sz="1600" dirty="0"/>
              <a:t>)</a:t>
            </a:r>
            <a:endParaRPr lang="en-GB" sz="1600" dirty="0"/>
          </a:p>
        </p:txBody>
      </p:sp>
    </p:spTree>
    <p:extLst>
      <p:ext uri="{BB962C8B-B14F-4D97-AF65-F5344CB8AC3E}">
        <p14:creationId xmlns:p14="http://schemas.microsoft.com/office/powerpoint/2010/main" val="308763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074781" y="649912"/>
                <a:ext cx="4881273"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h</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i="1">
                                  <a:latin typeface="Cambria Math" panose="02040503050406030204" pitchFamily="18" charset="0"/>
                                </a:rPr>
                                <m:t>h</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74781" y="649912"/>
                <a:ext cx="4881273"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3FA26A46-66B1-4BC6-A821-D11D5C51F579}"/>
                  </a:ext>
                </a:extLst>
              </p:cNvPr>
              <p:cNvSpPr txBox="1"/>
              <p:nvPr/>
            </p:nvSpPr>
            <p:spPr>
              <a:xfrm>
                <a:off x="10232939" y="550049"/>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232939" y="550049"/>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Suorakulmio 1">
                <a:extLst>
                  <a:ext uri="{FF2B5EF4-FFF2-40B4-BE49-F238E27FC236}">
                    <a16:creationId xmlns:a16="http://schemas.microsoft.com/office/drawing/2014/main" id="{BE11EE4E-C188-49F9-9CCF-7E8BBE5CA889}"/>
                  </a:ext>
                </a:extLst>
              </p:cNvPr>
              <p:cNvSpPr/>
              <p:nvPr/>
            </p:nvSpPr>
            <p:spPr>
              <a:xfrm>
                <a:off x="4834304" y="2632994"/>
                <a:ext cx="6096000" cy="2554545"/>
              </a:xfrm>
              <a:prstGeom prst="rect">
                <a:avLst/>
              </a:prstGeom>
            </p:spPr>
            <p:txBody>
              <a:bodyPr>
                <a:spAutoFit/>
              </a:bodyPr>
              <a:lstStyle/>
              <a:p>
                <a:r>
                  <a:rPr lang="fi-FI" sz="1600" dirty="0"/>
                  <a:t>Example (Nikon D800E):</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r>
                  <a:rPr lang="fi-FI" sz="1600" dirty="0"/>
                  <a:t> = 0.0359 m</a:t>
                </a:r>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r>
                      <a:rPr lang="fi-FI" sz="1600" b="0" i="0" smtClean="0">
                        <a:latin typeface="Cambria Math" panose="02040503050406030204" pitchFamily="18" charset="0"/>
                      </a:rPr>
                      <m:t>=0.0240 </m:t>
                    </m:r>
                    <m:r>
                      <m:rPr>
                        <m:sty m:val="p"/>
                      </m:rPr>
                      <a:rPr lang="fi-FI" sz="1600" b="0" i="0" smtClean="0">
                        <a:latin typeface="Cambria Math" panose="02040503050406030204" pitchFamily="18" charset="0"/>
                      </a:rPr>
                      <m:t>m</m:t>
                    </m:r>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 = 7360</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 = 4912</a:t>
                </a:r>
              </a:p>
              <a:p>
                <a:pPr lvl="1"/>
                <a:r>
                  <a:rPr lang="fi-FI" sz="1600" dirty="0"/>
                  <a:t>h</a:t>
                </a:r>
                <a:r>
                  <a:rPr lang="fi-FI" sz="1600" baseline="-25000" dirty="0"/>
                  <a:t>i</a:t>
                </a:r>
                <a:r>
                  <a:rPr lang="fi-FI" sz="1600" dirty="0"/>
                  <a:t> = </a:t>
                </a:r>
                <a:r>
                  <a:rPr lang="fi-FI" sz="1600" dirty="0" err="1"/>
                  <a:t>object</a:t>
                </a:r>
                <a:r>
                  <a:rPr lang="fi-FI" sz="1600" dirty="0"/>
                  <a:t> </a:t>
                </a:r>
                <a:r>
                  <a:rPr lang="fi-FI" sz="1600" dirty="0" err="1"/>
                  <a:t>height</a:t>
                </a:r>
                <a:r>
                  <a:rPr lang="fi-FI" sz="1600" dirty="0"/>
                  <a:t> (</a:t>
                </a:r>
                <a:r>
                  <a:rPr lang="fi-FI" sz="1600" dirty="0" err="1"/>
                  <a:t>pixels</a:t>
                </a:r>
                <a:r>
                  <a:rPr lang="fi-FI" sz="1600" dirty="0"/>
                  <a:t>) = 100</a:t>
                </a:r>
              </a:p>
              <a:p>
                <a:pPr lvl="1"/>
                <a:r>
                  <a:rPr lang="fi-FI" sz="1600" dirty="0"/>
                  <a:t>h = </a:t>
                </a:r>
                <a:r>
                  <a:rPr lang="fi-FI" sz="1600" dirty="0" err="1"/>
                  <a:t>object</a:t>
                </a:r>
                <a:r>
                  <a:rPr lang="fi-FI" sz="1600" dirty="0"/>
                  <a:t> </a:t>
                </a:r>
                <a:r>
                  <a:rPr lang="fi-FI" sz="1600" dirty="0" err="1"/>
                  <a:t>height</a:t>
                </a:r>
                <a:r>
                  <a:rPr lang="fi-FI" sz="1600" dirty="0"/>
                  <a:t> (m)  = 1.0 m</a:t>
                </a:r>
              </a:p>
              <a:p>
                <a:pPr lvl="1"/>
                <a:r>
                  <a:rPr lang="fi-FI" sz="1600" dirty="0"/>
                  <a:t>f = </a:t>
                </a:r>
                <a:r>
                  <a:rPr lang="fi-FI" sz="1600" dirty="0" err="1"/>
                  <a:t>focal</a:t>
                </a:r>
                <a:r>
                  <a:rPr lang="fi-FI" sz="1600" dirty="0"/>
                  <a:t> </a:t>
                </a:r>
                <a:r>
                  <a:rPr lang="fi-FI" sz="1600" dirty="0" err="1"/>
                  <a:t>length</a:t>
                </a:r>
                <a:r>
                  <a:rPr lang="fi-FI" sz="1600" dirty="0"/>
                  <a:t> (m) = 0.050 m</a:t>
                </a:r>
              </a:p>
              <a:p>
                <a:pPr lvl="1"/>
                <a14:m>
                  <m:oMath xmlns:m="http://schemas.openxmlformats.org/officeDocument/2006/math">
                    <m:r>
                      <m:rPr>
                        <m:sty m:val="p"/>
                      </m:rPr>
                      <a:rPr lang="el-GR" sz="1600" i="1">
                        <a:latin typeface="Cambria Math" panose="02040503050406030204" pitchFamily="18" charset="0"/>
                      </a:rPr>
                      <m:t>α</m:t>
                    </m:r>
                  </m:oMath>
                </a14:m>
                <a:r>
                  <a:rPr lang="fi-FI" sz="1600" i="1" dirty="0"/>
                  <a:t> = </a:t>
                </a:r>
                <a:r>
                  <a:rPr lang="fi-FI" sz="1600" i="1" dirty="0" err="1"/>
                  <a:t>altitude</a:t>
                </a:r>
                <a:r>
                  <a:rPr lang="fi-FI" sz="1600" i="1" dirty="0"/>
                  <a:t> (</a:t>
                </a:r>
                <a:r>
                  <a:rPr lang="fi-FI" sz="1600" i="1" dirty="0" err="1"/>
                  <a:t>rad</a:t>
                </a:r>
                <a:r>
                  <a:rPr lang="fi-FI" sz="1600" i="1" dirty="0"/>
                  <a:t>) = 0.0</a:t>
                </a:r>
              </a:p>
              <a:p>
                <a:pPr lvl="1"/>
                <a:r>
                  <a:rPr lang="el-GR" sz="1600" dirty="0"/>
                  <a:t>β</a:t>
                </a:r>
                <a:r>
                  <a:rPr lang="fi-FI" sz="1600" dirty="0"/>
                  <a:t> </a:t>
                </a:r>
                <a:r>
                  <a:rPr lang="fi-FI" sz="1600" i="1" dirty="0"/>
                  <a:t>= </a:t>
                </a:r>
                <a:r>
                  <a:rPr lang="fi-FI" sz="1600" i="1" dirty="0" err="1"/>
                  <a:t>azimuth</a:t>
                </a:r>
                <a:r>
                  <a:rPr lang="fi-FI" sz="1600" i="1" dirty="0"/>
                  <a:t> (</a:t>
                </a:r>
                <a:r>
                  <a:rPr lang="fi-FI" sz="1600" i="1" dirty="0" err="1"/>
                  <a:t>rad</a:t>
                </a:r>
                <a:r>
                  <a:rPr lang="fi-FI" sz="1600" i="1" dirty="0"/>
                  <a:t>) = 0.0</a:t>
                </a:r>
              </a:p>
            </p:txBody>
          </p:sp>
        </mc:Choice>
        <mc:Fallback xmlns="">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834304" y="2632994"/>
                <a:ext cx="6096000" cy="2554545"/>
              </a:xfrm>
              <a:prstGeom prst="rect">
                <a:avLst/>
              </a:prstGeom>
              <a:blipFill>
                <a:blip r:embed="rId4"/>
                <a:stretch>
                  <a:fillRect l="-500" t="-716" b="-2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9BE7BAB9-9B64-4E86-AF8A-B60387D72778}"/>
                  </a:ext>
                </a:extLst>
              </p:cNvPr>
              <p:cNvSpPr txBox="1"/>
              <p:nvPr/>
            </p:nvSpPr>
            <p:spPr>
              <a:xfrm>
                <a:off x="5074781" y="5634791"/>
                <a:ext cx="4054636" cy="50911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m:t>
                          </m:r>
                          <m:r>
                            <a:rPr lang="fi-FI" sz="1600" i="1">
                              <a:latin typeface="Cambria Math" panose="02040503050406030204" pitchFamily="18" charset="0"/>
                            </a:rPr>
                            <m:t>𝑚</m:t>
                          </m:r>
                          <m:r>
                            <a:rPr lang="fi-FI" sz="1600" b="0" i="1" smtClean="0">
                              <a:latin typeface="Cambria Math" panose="02040503050406030204" pitchFamily="18" charset="0"/>
                            </a:rPr>
                            <m:t>∗1</m:t>
                          </m:r>
                          <m:r>
                            <a:rPr lang="fi-FI" sz="1600" b="0" i="1" smtClean="0">
                              <a:latin typeface="Cambria Math" panose="02040503050406030204" pitchFamily="18" charset="0"/>
                            </a:rPr>
                            <m:t>𝑚</m:t>
                          </m:r>
                        </m:num>
                        <m:den>
                          <m:r>
                            <m:rPr>
                              <m:nor/>
                            </m:rPr>
                            <a:rPr lang="fi-FI" sz="1600" b="0" i="1" smtClean="0">
                              <a:latin typeface="Cambria Math" panose="02040503050406030204" pitchFamily="18" charset="0"/>
                            </a:rPr>
                            <m:t>1.0∗1.0∗100</m:t>
                          </m:r>
                          <m: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0.024</m:t>
                          </m:r>
                          <m:r>
                            <m:rPr>
                              <m:nor/>
                            </m:rPr>
                            <a:rPr lang="fi-FI" sz="1600" b="0" i="1" dirty="0" smtClean="0">
                              <a:latin typeface="Cambria Math" panose="02040503050406030204" pitchFamily="18" charset="0"/>
                            </a:rPr>
                            <m:t>m</m:t>
                          </m:r>
                          <m:r>
                            <m:rPr>
                              <m:nor/>
                            </m:rPr>
                            <a:rPr lang="fi-FI" sz="1600" b="0" i="1" dirty="0" smtClean="0">
                              <a:latin typeface="Cambria Math" panose="02040503050406030204" pitchFamily="18" charset="0"/>
                            </a:rPr>
                            <m:t>/4912</m:t>
                          </m:r>
                        </m:den>
                      </m:f>
                      <m:r>
                        <a:rPr lang="fi-FI" sz="1600" b="0" i="1" smtClean="0">
                          <a:latin typeface="Cambria Math" panose="02040503050406030204" pitchFamily="18" charset="0"/>
                        </a:rPr>
                        <m:t>=102.33 </m:t>
                      </m:r>
                      <m:r>
                        <a:rPr lang="fi-FI" sz="1600" b="0" i="1" smtClean="0">
                          <a:latin typeface="Cambria Math" panose="02040503050406030204" pitchFamily="18" charset="0"/>
                        </a:rPr>
                        <m:t>𝑚</m:t>
                      </m:r>
                      <m:r>
                        <a:rPr lang="fi-FI" sz="1600" b="0" i="1" smtClean="0">
                          <a:latin typeface="Cambria Math" panose="02040503050406030204" pitchFamily="18" charset="0"/>
                        </a:rPr>
                        <m:t> </m:t>
                      </m:r>
                    </m:oMath>
                  </m:oMathPara>
                </a14:m>
                <a:endParaRPr lang="en-GB" sz="1600" dirty="0"/>
              </a:p>
            </p:txBody>
          </p:sp>
        </mc:Choice>
        <mc:Fallback xmlns="">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5074781" y="5634791"/>
                <a:ext cx="4054636" cy="509114"/>
              </a:xfrm>
              <a:prstGeom prst="rect">
                <a:avLst/>
              </a:prstGeom>
              <a:blipFill>
                <a:blip r:embed="rId5"/>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63212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0A1A7668-564C-4E6E-99C4-BDEE6E413671}"/>
              </a:ext>
            </a:extLst>
          </p:cNvPr>
          <p:cNvCxnSpPr/>
          <p:nvPr/>
        </p:nvCxnSpPr>
        <p:spPr>
          <a:xfrm>
            <a:off x="8537329" y="524638"/>
            <a:ext cx="0" cy="513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uora yhdysviiva 27">
            <a:extLst>
              <a:ext uri="{FF2B5EF4-FFF2-40B4-BE49-F238E27FC236}">
                <a16:creationId xmlns:a16="http://schemas.microsoft.com/office/drawing/2014/main" id="{1F1AF7D9-6626-47E7-8F36-E323D16D08B5}"/>
              </a:ext>
            </a:extLst>
          </p:cNvPr>
          <p:cNvCxnSpPr>
            <a:cxnSpLocks/>
          </p:cNvCxnSpPr>
          <p:nvPr/>
        </p:nvCxnSpPr>
        <p:spPr>
          <a:xfrm>
            <a:off x="7228023" y="1381612"/>
            <a:ext cx="0" cy="180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p:nvPr/>
        </p:nvCxnSpPr>
        <p:spPr>
          <a:xfrm flipV="1">
            <a:off x="6274689" y="781604"/>
            <a:ext cx="2262640" cy="1202096"/>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19884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xmlns:a14="http://schemas.microsoft.com/office/drawing/2010/main">
        <mc:Choice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379606" y="2010418"/>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223814" cy="276999"/>
          </a:xfrm>
          <a:prstGeom prst="rect">
            <a:avLst/>
          </a:prstGeom>
          <a:noFill/>
        </p:spPr>
        <p:txBody>
          <a:bodyPr wrap="none" rtlCol="0">
            <a:spAutoFit/>
          </a:bodyPr>
          <a:lstStyle/>
          <a:p>
            <a:r>
              <a:rPr lang="fi-FI" sz="1200" dirty="0"/>
              <a:t>Object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689180" cy="276999"/>
          </a:xfrm>
          <a:prstGeom prst="rect">
            <a:avLst/>
          </a:prstGeom>
          <a:noFill/>
        </p:spPr>
        <p:txBody>
          <a:bodyPr wrap="none" rtlCol="0">
            <a:spAutoFit/>
          </a:bodyPr>
          <a:lstStyle/>
          <a:p>
            <a:r>
              <a:rPr lang="fi-FI" sz="1200" dirty="0" err="1"/>
              <a:t>The</a:t>
            </a:r>
            <a:r>
              <a:rPr lang="fi-FI" sz="1200" dirty="0"/>
              <a:t> </a:t>
            </a:r>
            <a:r>
              <a:rPr lang="fi-FI" sz="1200" dirty="0" err="1"/>
              <a:t>length</a:t>
            </a:r>
            <a:r>
              <a:rPr lang="fi-FI" sz="1200" dirty="0"/>
              <a:t> of </a:t>
            </a:r>
            <a:r>
              <a:rPr lang="fi-FI" sz="1200" dirty="0" err="1"/>
              <a:t>the</a:t>
            </a:r>
            <a:r>
              <a:rPr lang="fi-FI" sz="1200" dirty="0"/>
              <a:t> </a:t>
            </a:r>
            <a:r>
              <a:rPr lang="fi-FI" sz="1200" dirty="0" err="1"/>
              <a:t>line</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6473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a:t>
                </a:r>
              </a:p>
            </p:txBody>
          </p:sp>
        </mc:Choice>
        <mc:Fallback xmlns="">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64733" cy="246221"/>
              </a:xfrm>
              <a:prstGeom prst="rect">
                <a:avLst/>
              </a:prstGeom>
              <a:blipFill>
                <a:blip r:embed="rId4"/>
                <a:stretch>
                  <a:fillRect l="-3571" t="-27500" r="-8036" b="-5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53127"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a:t>
                </a:r>
              </a:p>
            </p:txBody>
          </p:sp>
        </mc:Choice>
        <mc:Fallback xmlns="">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53127" cy="246221"/>
              </a:xfrm>
              <a:prstGeom prst="rect">
                <a:avLst/>
              </a:prstGeom>
              <a:blipFill>
                <a:blip r:embed="rId5"/>
                <a:stretch>
                  <a:fillRect l="-6757" t="-24390" r="-7658"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8879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2" name="Tekstiruutu 1">
                <a:extLst>
                  <a:ext uri="{FF2B5EF4-FFF2-40B4-BE49-F238E27FC236}">
                    <a16:creationId xmlns:a16="http://schemas.microsoft.com/office/drawing/2014/main" id="{396362BB-D808-42D3-8BB5-5ED9ADC42E7F}"/>
                  </a:ext>
                </a:extLst>
              </p:cNvPr>
              <p:cNvSpPr txBox="1"/>
              <p:nvPr/>
            </p:nvSpPr>
            <p:spPr>
              <a:xfrm>
                <a:off x="5225998" y="636182"/>
                <a:ext cx="2628476"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b="0" i="1" smtClean="0">
                              <a:latin typeface="Cambria Math" panose="02040503050406030204" pitchFamily="18" charset="0"/>
                            </a:rPr>
                          </m:ctrlPr>
                        </m:sSupPr>
                        <m:e>
                          <m:r>
                            <a:rPr lang="fi-FI" b="0" i="1" smtClean="0">
                              <a:latin typeface="Cambria Math" panose="02040503050406030204" pitchFamily="18" charset="0"/>
                            </a:rPr>
                            <m:t>𝑡</m:t>
                          </m:r>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b="0" i="1" smtClean="0">
                              <a:latin typeface="Cambria Math" panose="02040503050406030204" pitchFamily="18" charset="0"/>
                            </a:rPr>
                          </m:ctrlPr>
                        </m:sSupPr>
                        <m:e>
                          <m:sSub>
                            <m:sSubPr>
                              <m:ctrlPr>
                                <a:rPr lang="fi-FI" b="0" i="1" smtClean="0">
                                  <a:latin typeface="Cambria Math" panose="02040503050406030204" pitchFamily="18" charset="0"/>
                                </a:rPr>
                              </m:ctrlPr>
                            </m:sSubPr>
                            <m:e>
                              <m:r>
                                <a:rPr lang="fi-FI" b="0" i="1" smtClean="0">
                                  <a:latin typeface="Cambria Math" panose="02040503050406030204" pitchFamily="18" charset="0"/>
                                </a:rPr>
                                <m:t>𝑥</m:t>
                              </m:r>
                            </m:e>
                            <m:sub>
                              <m:r>
                                <a:rPr lang="fi-FI" b="0" i="1" smtClean="0">
                                  <a:latin typeface="Cambria Math" panose="02040503050406030204" pitchFamily="18" charset="0"/>
                                </a:rPr>
                                <m:t>𝑐</m:t>
                              </m:r>
                            </m:sub>
                          </m:sSub>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m:t>
                              </m:r>
                              <m:r>
                                <a:rPr lang="fi-FI" b="0" i="1" smtClean="0">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b="0" i="1" smtClean="0">
                          <a:latin typeface="Cambria Math" panose="02040503050406030204" pitchFamily="18" charset="0"/>
                        </a:rPr>
                        <m:t>)</m:t>
                      </m:r>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fi-FI" b="0" i="1" smtClean="0">
                              <a:latin typeface="Cambria Math" panose="02040503050406030204" pitchFamily="18" charset="0"/>
                            </a:rPr>
                            <m:t>𝑑</m:t>
                          </m:r>
                        </m:e>
                        <m:sup>
                          <m:r>
                            <a:rPr lang="en-GB" i="1" smtClean="0">
                              <a:latin typeface="Cambria Math" panose="02040503050406030204" pitchFamily="18" charset="0"/>
                            </a:rPr>
                            <m:t>2</m:t>
                          </m:r>
                        </m:sup>
                      </m:sSup>
                    </m:oMath>
                  </m:oMathPara>
                </a14:m>
                <a:endParaRPr lang="en-GB" dirty="0"/>
              </a:p>
            </p:txBody>
          </p:sp>
        </mc:Choice>
        <mc:Fallback xmlns="">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5225998" y="636182"/>
                <a:ext cx="2628476" cy="278218"/>
              </a:xfrm>
              <a:prstGeom prst="rect">
                <a:avLst/>
              </a:prstGeom>
              <a:blipFill>
                <a:blip r:embed="rId2"/>
                <a:stretch>
                  <a:fillRect l="-1392" t="-2174" r="-464"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kstiruutu 5">
                <a:extLst>
                  <a:ext uri="{FF2B5EF4-FFF2-40B4-BE49-F238E27FC236}">
                    <a16:creationId xmlns:a16="http://schemas.microsoft.com/office/drawing/2014/main" id="{2F582C7C-AB9A-46E5-9A7C-9F2EFF9B69F9}"/>
                  </a:ext>
                </a:extLst>
              </p:cNvPr>
              <p:cNvSpPr txBox="1"/>
              <p:nvPr/>
            </p:nvSpPr>
            <p:spPr>
              <a:xfrm>
                <a:off x="5080786" y="1648304"/>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5080786" y="1648304"/>
                <a:ext cx="2030428" cy="64222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xmlns:a14="http://schemas.microsoft.com/office/drawing/2010/main">
        <mc:Choice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246769"/>
              </a:xfrm>
              <a:prstGeom prst="rect">
                <a:avLst/>
              </a:prstGeom>
            </p:spPr>
            <p:txBody>
              <a:bodyPr>
                <a:spAutoFit/>
              </a:bodyPr>
              <a:lstStyle/>
              <a:p>
                <a:r>
                  <a:rPr lang="fi-FI" sz="1400" dirty="0" err="1"/>
                  <a:t>Example</a:t>
                </a:r>
                <a:r>
                  <a:rPr lang="fi-FI" sz="1400" dirty="0"/>
                  <a:t>:</a:t>
                </a:r>
                <a:endParaRPr lang="en-GB" sz="1400" dirty="0"/>
              </a:p>
              <a:p>
                <a:pPr lvl="1"/>
                <a:r>
                  <a:rPr lang="en-GB" sz="1400" dirty="0" err="1"/>
                  <a:t>s</a:t>
                </a:r>
                <a:r>
                  <a:rPr lang="en-GB" sz="1400" baseline="-25000" dirty="0" err="1"/>
                  <a:t>w</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width</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oMath>
                </a14:m>
                <a:r>
                  <a:rPr lang="fi-FI" sz="1400" dirty="0"/>
                  <a:t> = 0.0359 m</a:t>
                </a:r>
              </a:p>
              <a:p>
                <a:pPr lvl="1"/>
                <a:r>
                  <a:rPr lang="en-GB" sz="1400" dirty="0"/>
                  <a:t>s</a:t>
                </a:r>
                <a:r>
                  <a:rPr lang="en-GB" sz="1400" baseline="-25000" dirty="0"/>
                  <a:t>h</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height</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r>
                      <a:rPr lang="fi-FI" sz="1400" b="0" i="0" smtClean="0">
                        <a:latin typeface="Cambria Math" panose="02040503050406030204" pitchFamily="18" charset="0"/>
                      </a:rPr>
                      <m:t>=0.0240 </m:t>
                    </m:r>
                    <m:r>
                      <m:rPr>
                        <m:sty m:val="p"/>
                      </m:rPr>
                      <a:rPr lang="fi-FI" sz="1400" b="0" i="0" smtClean="0">
                        <a:latin typeface="Cambria Math" panose="02040503050406030204" pitchFamily="18" charset="0"/>
                      </a:rPr>
                      <m:t>m</m:t>
                    </m:r>
                  </m:oMath>
                </a14:m>
                <a:endParaRPr lang="fi-FI" sz="1400" dirty="0"/>
              </a:p>
              <a:p>
                <a:pPr lvl="1"/>
                <a:r>
                  <a:rPr lang="fi-FI" sz="1400" dirty="0" err="1"/>
                  <a:t>p</a:t>
                </a:r>
                <a:r>
                  <a:rPr lang="fi-FI" sz="1400" baseline="-25000" dirty="0" err="1"/>
                  <a:t>w</a:t>
                </a:r>
                <a:r>
                  <a:rPr lang="fi-FI" sz="1400" dirty="0"/>
                  <a:t>= image </a:t>
                </a:r>
                <a:r>
                  <a:rPr lang="fi-FI" sz="1400" dirty="0" err="1"/>
                  <a:t>width</a:t>
                </a:r>
                <a:r>
                  <a:rPr lang="fi-FI" sz="1400" dirty="0"/>
                  <a:t> (</a:t>
                </a:r>
                <a:r>
                  <a:rPr lang="fi-FI" sz="1400" dirty="0" err="1"/>
                  <a:t>pixels</a:t>
                </a:r>
                <a:r>
                  <a:rPr lang="fi-FI" sz="1400" dirty="0"/>
                  <a:t>) = 7360</a:t>
                </a:r>
              </a:p>
              <a:p>
                <a:pPr lvl="1"/>
                <a:r>
                  <a:rPr lang="fi-FI" sz="1400" dirty="0" err="1"/>
                  <a:t>p</a:t>
                </a:r>
                <a:r>
                  <a:rPr lang="fi-FI" sz="1400" baseline="-25000" dirty="0" err="1"/>
                  <a:t>h</a:t>
                </a:r>
                <a:r>
                  <a:rPr lang="fi-FI" sz="1400" dirty="0"/>
                  <a:t>= image </a:t>
                </a:r>
                <a:r>
                  <a:rPr lang="fi-FI" sz="1400" dirty="0" err="1"/>
                  <a:t>height</a:t>
                </a:r>
                <a:r>
                  <a:rPr lang="fi-FI" sz="1400" dirty="0"/>
                  <a:t> (</a:t>
                </a:r>
                <a:r>
                  <a:rPr lang="fi-FI" sz="1400" dirty="0" err="1"/>
                  <a:t>pixels</a:t>
                </a:r>
                <a:r>
                  <a:rPr lang="fi-FI" sz="1400" dirty="0"/>
                  <a:t>) = 4912</a:t>
                </a:r>
              </a:p>
              <a:p>
                <a:pPr lvl="1"/>
                <a:r>
                  <a:rPr lang="fi-FI" sz="1400" dirty="0"/>
                  <a:t>h</a:t>
                </a:r>
                <a:r>
                  <a:rPr lang="fi-FI" sz="1400" baseline="-25000" dirty="0"/>
                  <a:t>i</a:t>
                </a:r>
                <a:r>
                  <a:rPr lang="fi-FI" sz="1400" dirty="0"/>
                  <a:t> = </a:t>
                </a:r>
                <a:r>
                  <a:rPr lang="fi-FI" sz="1400" dirty="0" err="1"/>
                  <a:t>object</a:t>
                </a:r>
                <a:r>
                  <a:rPr lang="fi-FI" sz="1400" dirty="0"/>
                  <a:t> </a:t>
                </a:r>
                <a:r>
                  <a:rPr lang="fi-FI" sz="1400" dirty="0" err="1"/>
                  <a:t>height</a:t>
                </a:r>
                <a:r>
                  <a:rPr lang="fi-FI" sz="1400" dirty="0"/>
                  <a:t> (</a:t>
                </a:r>
                <a:r>
                  <a:rPr lang="fi-FI" sz="1400" dirty="0" err="1"/>
                  <a:t>pixels</a:t>
                </a:r>
                <a:r>
                  <a:rPr lang="fi-FI" sz="1400" dirty="0"/>
                  <a:t>) = 100</a:t>
                </a:r>
              </a:p>
              <a:p>
                <a:pPr lvl="1"/>
                <a:r>
                  <a:rPr lang="fi-FI" sz="1400" dirty="0"/>
                  <a:t>h = </a:t>
                </a:r>
                <a:r>
                  <a:rPr lang="fi-FI" sz="1400" dirty="0" err="1"/>
                  <a:t>object</a:t>
                </a:r>
                <a:r>
                  <a:rPr lang="fi-FI" sz="1400" dirty="0"/>
                  <a:t> </a:t>
                </a:r>
                <a:r>
                  <a:rPr lang="fi-FI" sz="1400" dirty="0" err="1"/>
                  <a:t>height</a:t>
                </a:r>
                <a:r>
                  <a:rPr lang="fi-FI" sz="1400" dirty="0"/>
                  <a:t> (m)  = 1.0 m</a:t>
                </a:r>
              </a:p>
              <a:p>
                <a:pPr lvl="1"/>
                <a:r>
                  <a:rPr lang="fi-FI" sz="1400" dirty="0"/>
                  <a:t>f = </a:t>
                </a:r>
                <a:r>
                  <a:rPr lang="fi-FI" sz="1400" dirty="0" err="1"/>
                  <a:t>focal</a:t>
                </a:r>
                <a:r>
                  <a:rPr lang="fi-FI" sz="1400" dirty="0"/>
                  <a:t> </a:t>
                </a:r>
                <a:r>
                  <a:rPr lang="fi-FI" sz="1400" dirty="0" err="1"/>
                  <a:t>length</a:t>
                </a:r>
                <a:r>
                  <a:rPr lang="fi-FI" sz="1400" dirty="0"/>
                  <a:t> (m) = 0.050 m</a:t>
                </a:r>
              </a:p>
              <a:p>
                <a:pPr lvl="1"/>
                <a:r>
                  <a:rPr lang="fi-FI" sz="1400" dirty="0" err="1"/>
                  <a:t>x</a:t>
                </a:r>
                <a:r>
                  <a:rPr lang="fi-FI" sz="1400" baseline="-25000" dirty="0" err="1"/>
                  <a:t>p</a:t>
                </a:r>
                <a:r>
                  <a:rPr lang="fi-FI" sz="1400" dirty="0"/>
                  <a:t> = 1200</a:t>
                </a:r>
              </a:p>
              <a:p>
                <a:pPr lvl="1"/>
                <a:r>
                  <a:rPr lang="fi-FI" sz="1400" dirty="0" err="1"/>
                  <a:t>y</a:t>
                </a:r>
                <a:r>
                  <a:rPr lang="fi-FI" sz="1400" baseline="-25000" dirty="0" err="1"/>
                  <a:t>p</a:t>
                </a:r>
                <a:r>
                  <a:rPr lang="fi-FI" sz="1400" dirty="0"/>
                  <a:t> = 2000</a:t>
                </a:r>
              </a:p>
            </p:txBody>
          </p:sp>
        </mc:Choice>
        <mc:Fallback xmlns="">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246769"/>
              </a:xfrm>
              <a:prstGeom prst="rect">
                <a:avLst/>
              </a:prstGeom>
              <a:blipFill>
                <a:blip r:embed="rId2"/>
                <a:stretch>
                  <a:fillRect l="-300" t="-271" b="-1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84A0EEB5-99F4-46D0-9031-697D2651C11D}"/>
                  </a:ext>
                </a:extLst>
              </p:cNvPr>
              <p:cNvSpPr txBox="1"/>
              <p:nvPr/>
            </p:nvSpPr>
            <p:spPr>
              <a:xfrm>
                <a:off x="4952704" y="2700511"/>
                <a:ext cx="3712940" cy="448841"/>
              </a:xfrm>
              <a:prstGeom prst="rect">
                <a:avLst/>
              </a:prstGeom>
              <a:noFill/>
            </p:spPr>
            <p:txBody>
              <a:bodyPr wrap="none" rtlCol="0">
                <a:spAutoFit/>
              </a:bodyPr>
              <a:lstStyle/>
              <a:p>
                <a:r>
                  <a:rPr lang="fi-FI" sz="1600" dirty="0"/>
                  <a:t>(x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 = (-</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b="0" i="1" smtClean="0">
                                <a:latin typeface="Cambria Math" panose="02040503050406030204" pitchFamily="18" charset="0"/>
                              </a:rPr>
                              <m:t>𝑠</m:t>
                            </m:r>
                          </m:e>
                          <m:sub>
                            <m:r>
                              <a:rPr lang="fi-FI" sz="1600" b="0" i="1" smtClean="0">
                                <a:latin typeface="Cambria Math" panose="02040503050406030204" pitchFamily="18" charset="0"/>
                              </a:rPr>
                              <m:t>𝑤</m:t>
                            </m:r>
                          </m:sub>
                        </m:sSub>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𝑥𝑝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i="1">
                                <a:latin typeface="Cambria Math" panose="02040503050406030204" pitchFamily="18" charset="0"/>
                              </a:rPr>
                              <m:t>𝑤</m:t>
                            </m:r>
                          </m:sub>
                        </m:sSub>
                      </m:num>
                      <m:den>
                        <m:r>
                          <a:rPr lang="fi-FI" sz="1600" b="0" i="1" smtClean="0">
                            <a:latin typeface="Cambria Math" panose="02040503050406030204" pitchFamily="18" charset="0"/>
                          </a:rPr>
                          <m:t>𝑝</m:t>
                        </m:r>
                        <m:r>
                          <a:rPr lang="fi-FI" sz="1600" b="0" i="1" baseline="-25000" smtClean="0">
                            <a:latin typeface="Cambria Math" panose="02040503050406030204" pitchFamily="18" charset="0"/>
                          </a:rPr>
                          <m:t>𝑤</m:t>
                        </m:r>
                      </m:den>
                    </m:f>
                  </m:oMath>
                </a14:m>
                <a:r>
                  <a:rPr lang="fi-FI"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𝑝</m:t>
                        </m:r>
                        <m:r>
                          <a:rPr lang="fi-FI" sz="1600" b="0" i="1" baseline="-25000" smtClean="0">
                            <a:latin typeface="Cambria Math" panose="02040503050406030204" pitchFamily="18" charset="0"/>
                          </a:rPr>
                          <m:t>h</m:t>
                        </m:r>
                      </m:den>
                    </m:f>
                  </m:oMath>
                </a14:m>
                <a:r>
                  <a:rPr lang="fi-FI" sz="1600" dirty="0"/>
                  <a:t>,  -f)</a:t>
                </a:r>
                <a:endParaRPr lang="en-GB" sz="1600" dirty="0"/>
              </a:p>
            </p:txBody>
          </p:sp>
        </mc:Choice>
        <mc:Fallback xmlns="">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2704" y="2700511"/>
                <a:ext cx="3712940" cy="448841"/>
              </a:xfrm>
              <a:prstGeom prst="rect">
                <a:avLst/>
              </a:prstGeom>
              <a:blipFill>
                <a:blip r:embed="rId3"/>
                <a:stretch>
                  <a:fillRect l="-820"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452ED736-7689-42CC-AB33-A1A17207DB63}"/>
                  </a:ext>
                </a:extLst>
              </p:cNvPr>
              <p:cNvSpPr txBox="1"/>
              <p:nvPr/>
            </p:nvSpPr>
            <p:spPr>
              <a:xfrm>
                <a:off x="4952704" y="3306172"/>
                <a:ext cx="4718471" cy="445571"/>
              </a:xfrm>
              <a:prstGeom prst="rect">
                <a:avLst/>
              </a:prstGeom>
              <a:noFill/>
            </p:spPr>
            <p:txBody>
              <a:bodyPr wrap="none" rtlCol="0">
                <a:spAutoFit/>
              </a:bodyPr>
              <a:lstStyle/>
              <a:p>
                <a:r>
                  <a:rPr lang="fi-FI" sz="1600" dirty="0"/>
                  <a: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i="1">
                        <a:latin typeface="Cambria Math" panose="02040503050406030204" pitchFamily="18" charset="0"/>
                      </a:rPr>
                      <m:t>1200</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i="1">
                            <a:latin typeface="Cambria Math" panose="02040503050406030204" pitchFamily="18" charset="0"/>
                          </a:rPr>
                          <m:t>7360</m:t>
                        </m:r>
                      </m:den>
                    </m:f>
                  </m:oMath>
                </a14:m>
                <a:r>
                  <a:rPr lang="fi-FI"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4912</m:t>
                        </m:r>
                      </m:den>
                    </m:f>
                  </m:oMath>
                </a14:m>
                <a:r>
                  <a:rPr lang="fi-FI" sz="1600" dirty="0"/>
                  <a:t>,  -0.050)</a:t>
                </a:r>
                <a:endParaRPr lang="en-GB" sz="1600" dirty="0"/>
              </a:p>
            </p:txBody>
          </p:sp>
        </mc:Choice>
        <mc:Fallback xmlns="">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2704" y="3306172"/>
                <a:ext cx="4718471" cy="445571"/>
              </a:xfrm>
              <a:prstGeom prst="rect">
                <a:avLst/>
              </a:prstGeom>
              <a:blipFill>
                <a:blip r:embed="rId4"/>
                <a:stretch>
                  <a:fillRect l="-646" b="-5479"/>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9546981" y="3359680"/>
            <a:ext cx="2496196" cy="338554"/>
          </a:xfrm>
          <a:prstGeom prst="rect">
            <a:avLst/>
          </a:prstGeom>
          <a:noFill/>
        </p:spPr>
        <p:txBody>
          <a:bodyPr wrap="none" rtlCol="0">
            <a:spAutoFit/>
          </a:bodyPr>
          <a:lstStyle/>
          <a:p>
            <a:r>
              <a:rPr lang="fi-FI" sz="1600" dirty="0"/>
              <a:t>= (-0.0121, 0.0022, -0.0500)</a:t>
            </a:r>
            <a:endParaRPr lang="en-GB" sz="16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uora yhdysviiva 15">
            <a:extLst>
              <a:ext uri="{FF2B5EF4-FFF2-40B4-BE49-F238E27FC236}">
                <a16:creationId xmlns:a16="http://schemas.microsoft.com/office/drawing/2014/main" id="{C982E1CB-2B43-4381-A583-86812888FBC8}"/>
              </a:ext>
            </a:extLst>
          </p:cNvPr>
          <p:cNvCxnSpPr/>
          <p:nvPr/>
        </p:nvCxnSpPr>
        <p:spPr>
          <a:xfrm>
            <a:off x="9165651" y="921833"/>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kstiruutu 49">
                <a:extLst>
                  <a:ext uri="{FF2B5EF4-FFF2-40B4-BE49-F238E27FC236}">
                    <a16:creationId xmlns:a16="http://schemas.microsoft.com/office/drawing/2014/main" id="{ECF3D68F-7F35-4F42-BA2F-5229A2B5DFC9}"/>
                  </a:ext>
                </a:extLst>
              </p:cNvPr>
              <p:cNvSpPr txBox="1"/>
              <p:nvPr/>
            </p:nvSpPr>
            <p:spPr>
              <a:xfrm>
                <a:off x="5027832" y="3938641"/>
                <a:ext cx="2132571" cy="492443"/>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 = 0.0445</a:t>
                </a:r>
              </a:p>
              <a:p>
                <a:endParaRPr lang="en-GB" sz="1600" dirty="0"/>
              </a:p>
            </p:txBody>
          </p:sp>
        </mc:Choice>
        <mc:Fallback xmlns="">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27832" y="3938641"/>
                <a:ext cx="2132571" cy="492443"/>
              </a:xfrm>
              <a:prstGeom prst="rect">
                <a:avLst/>
              </a:prstGeom>
              <a:blipFill>
                <a:blip r:embed="rId5"/>
                <a:stretch>
                  <a:fillRect l="-2571" t="-12346" r="-485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FA881DDC-0DA9-409C-A5C3-265A10D663F5}"/>
                  </a:ext>
                </a:extLst>
              </p:cNvPr>
              <p:cNvSpPr txBox="1"/>
              <p:nvPr/>
            </p:nvSpPr>
            <p:spPr>
              <a:xfrm>
                <a:off x="7593386" y="3938641"/>
                <a:ext cx="218348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 = -0.2374</a:t>
                </a:r>
              </a:p>
            </p:txBody>
          </p:sp>
        </mc:Choice>
        <mc:Fallback xmlns="">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7593386" y="3938641"/>
                <a:ext cx="2183483" cy="246221"/>
              </a:xfrm>
              <a:prstGeom prst="rect">
                <a:avLst/>
              </a:prstGeom>
              <a:blipFill>
                <a:blip r:embed="rId6"/>
                <a:stretch>
                  <a:fillRect l="-4469" t="-25000" r="-4749" b="-525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kstiruutu 52">
                <a:extLst>
                  <a:ext uri="{FF2B5EF4-FFF2-40B4-BE49-F238E27FC236}">
                    <a16:creationId xmlns:a16="http://schemas.microsoft.com/office/drawing/2014/main" id="{C05CD32A-3DC9-4BDE-A560-15E7E8C0BE2E}"/>
                  </a:ext>
                </a:extLst>
              </p:cNvPr>
              <p:cNvSpPr txBox="1"/>
              <p:nvPr/>
            </p:nvSpPr>
            <p:spPr>
              <a:xfrm>
                <a:off x="5005013" y="4371760"/>
                <a:ext cx="2730235"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oMath>
                  </m:oMathPara>
                </a14:m>
                <a:endParaRPr lang="en-GB" sz="1600" dirty="0"/>
              </a:p>
            </p:txBody>
          </p:sp>
        </mc:Choice>
        <mc:Fallback xmlns="">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5005013" y="4371760"/>
                <a:ext cx="2730235" cy="509627"/>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Suorakulmio 17">
                <a:extLst>
                  <a:ext uri="{FF2B5EF4-FFF2-40B4-BE49-F238E27FC236}">
                    <a16:creationId xmlns:a16="http://schemas.microsoft.com/office/drawing/2014/main" id="{2F6133C2-0CF2-4597-AE9A-EFF437C46CDD}"/>
                  </a:ext>
                </a:extLst>
              </p:cNvPr>
              <p:cNvSpPr/>
              <p:nvPr/>
            </p:nvSpPr>
            <p:spPr>
              <a:xfrm>
                <a:off x="4952704" y="5073916"/>
                <a:ext cx="4992713" cy="493405"/>
              </a:xfrm>
              <a:prstGeom prst="rect">
                <a:avLst/>
              </a:prstGeom>
            </p:spPr>
            <p:txBody>
              <a:bodyPr wrap="none">
                <a:spAutoFit/>
              </a:bodyPr>
              <a:lstStyle/>
              <a:p>
                <a14:m>
                  <m:oMath xmlns:m="http://schemas.openxmlformats.org/officeDocument/2006/math">
                    <m:r>
                      <a:rPr lang="fi-FI" sz="1600" i="1">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0.050∗1</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0.0445</m:t>
                                </m:r>
                              </m:e>
                            </m:d>
                            <m:r>
                              <a:rPr lang="fi-FI" sz="1600" i="1">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−0.2374</m:t>
                                    </m:r>
                                  </m:e>
                                </m:d>
                              </m:e>
                            </m:func>
                            <m:r>
                              <a:rPr lang="fi-FI" sz="1600" i="1" dirty="0">
                                <a:latin typeface="Cambria Math" panose="02040503050406030204" pitchFamily="18" charset="0"/>
                              </a:rPr>
                              <m:t>∗</m:t>
                            </m:r>
                          </m:e>
                        </m:func>
                        <m:r>
                          <m:rPr>
                            <m:nor/>
                          </m:rPr>
                          <a:rPr lang="fi-FI" sz="1600" i="1">
                            <a:latin typeface="Cambria Math" panose="02040503050406030204" pitchFamily="18" charset="0"/>
                          </a:rPr>
                          <m:t>100</m:t>
                        </m:r>
                        <m:r>
                          <a:rPr lang="fi-FI" sz="1600" i="1" dirty="0">
                            <a:latin typeface="Cambria Math" panose="02040503050406030204" pitchFamily="18" charset="0"/>
                          </a:rPr>
                          <m:t>∗</m:t>
                        </m:r>
                        <m:r>
                          <m:rPr>
                            <m:nor/>
                          </m:rPr>
                          <a:rPr lang="en-GB" sz="1600" i="1" dirty="0"/>
                          <m:t>0.0240</m:t>
                        </m:r>
                        <m:r>
                          <m:rPr>
                            <m:nor/>
                          </m:rPr>
                          <a:rPr lang="fi-FI" sz="1600" i="1" dirty="0">
                            <a:latin typeface="Cambria Math" panose="02040503050406030204" pitchFamily="18" charset="0"/>
                          </a:rPr>
                          <m:t>/4912</m:t>
                        </m:r>
                      </m:den>
                    </m:f>
                  </m:oMath>
                </a14:m>
                <a:r>
                  <a:rPr lang="en-GB" dirty="0"/>
                  <a:t> = 105.39 </a:t>
                </a:r>
              </a:p>
            </p:txBody>
          </p:sp>
        </mc:Choice>
        <mc:Fallback xmlns="">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4952704" y="5073916"/>
                <a:ext cx="4992713" cy="493405"/>
              </a:xfrm>
              <a:prstGeom prst="rect">
                <a:avLst/>
              </a:prstGeom>
              <a:blipFill>
                <a:blip r:embed="rId8"/>
                <a:stretch>
                  <a:fillRect r="-122"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kstiruutu 18">
                <a:extLst>
                  <a:ext uri="{FF2B5EF4-FFF2-40B4-BE49-F238E27FC236}">
                    <a16:creationId xmlns:a16="http://schemas.microsoft.com/office/drawing/2014/main" id="{877CEC6D-496E-4A08-9647-4A7AB343D178}"/>
                  </a:ext>
                </a:extLst>
              </p:cNvPr>
              <p:cNvSpPr txBox="1"/>
              <p:nvPr/>
            </p:nvSpPr>
            <p:spPr>
              <a:xfrm>
                <a:off x="5027832" y="5935955"/>
                <a:ext cx="4431791" cy="493725"/>
              </a:xfrm>
              <a:prstGeom prst="rect">
                <a:avLst/>
              </a:prstGeom>
              <a:noFill/>
            </p:spPr>
            <p:txBody>
              <a:bodyPr wrap="none" lIns="0" tIns="0" rIns="0" bIns="0" rtlCol="0">
                <a:spAutoFit/>
              </a:bodyPr>
              <a:lstStyle/>
              <a:p>
                <a14:m>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nor/>
                          </m:rPr>
                          <a:rPr lang="en-GB" dirty="0"/>
                          <m:t>105.39</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r>
                                  <m:rPr>
                                    <m:nor/>
                                  </m:rPr>
                                  <a:rPr lang="fi-FI" dirty="0"/>
                                  <m:t>−0.0121</m:t>
                                </m:r>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r>
                                  <m:rPr>
                                    <m:nor/>
                                  </m:rPr>
                                  <a:rPr lang="fi-FI" dirty="0"/>
                                  <m:t>0.0022</m:t>
                                </m:r>
                              </m:e>
                              <m:sup>
                                <m:r>
                                  <a:rPr lang="fi-FI" i="1">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r>
                                  <m:rPr>
                                    <m:nor/>
                                  </m:rPr>
                                  <a:rPr lang="fi-FI" dirty="0"/>
                                  <m:t>−0.0500</m:t>
                                </m:r>
                              </m:e>
                              <m:sup>
                                <m:r>
                                  <a:rPr lang="fi-FI" i="1">
                                    <a:latin typeface="Cambria Math" panose="02040503050406030204" pitchFamily="18" charset="0"/>
                                  </a:rPr>
                                  <m:t>2</m:t>
                                </m:r>
                              </m:sup>
                            </m:sSup>
                          </m:e>
                        </m:rad>
                      </m:den>
                    </m:f>
                  </m:oMath>
                </a14:m>
                <a:r>
                  <a:rPr lang="en-GB" dirty="0"/>
                  <a:t> = 2.0468e+03</a:t>
                </a:r>
              </a:p>
            </p:txBody>
          </p:sp>
        </mc:Choice>
        <mc:Fallback xmlns="">
          <p:sp>
            <p:nvSpPr>
              <p:cNvPr id="19" name="Tekstiruutu 18">
                <a:extLst>
                  <a:ext uri="{FF2B5EF4-FFF2-40B4-BE49-F238E27FC236}">
                    <a16:creationId xmlns:a16="http://schemas.microsoft.com/office/drawing/2014/main" id="{877CEC6D-496E-4A08-9647-4A7AB343D178}"/>
                  </a:ext>
                </a:extLst>
              </p:cNvPr>
              <p:cNvSpPr txBox="1">
                <a:spLocks noRot="1" noChangeAspect="1" noMove="1" noResize="1" noEditPoints="1" noAdjustHandles="1" noChangeArrowheads="1" noChangeShapeType="1" noTextEdit="1"/>
              </p:cNvSpPr>
              <p:nvPr/>
            </p:nvSpPr>
            <p:spPr>
              <a:xfrm>
                <a:off x="5027832" y="5935955"/>
                <a:ext cx="4431791" cy="493725"/>
              </a:xfrm>
              <a:prstGeom prst="rect">
                <a:avLst/>
              </a:prstGeom>
              <a:blipFill>
                <a:blip r:embed="rId9"/>
                <a:stretch>
                  <a:fillRect r="-2338" b="-4938"/>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17" name="Tekstiruutu 16">
            <a:extLst>
              <a:ext uri="{FF2B5EF4-FFF2-40B4-BE49-F238E27FC236}">
                <a16:creationId xmlns:a16="http://schemas.microsoft.com/office/drawing/2014/main" id="{FF20BA5E-EAB9-4BD6-B41F-985DBBBBA9F2}"/>
              </a:ext>
            </a:extLst>
          </p:cNvPr>
          <p:cNvSpPr txBox="1"/>
          <p:nvPr/>
        </p:nvSpPr>
        <p:spPr>
          <a:xfrm>
            <a:off x="4916350" y="1193440"/>
            <a:ext cx="2125582" cy="338554"/>
          </a:xfrm>
          <a:prstGeom prst="rect">
            <a:avLst/>
          </a:prstGeom>
          <a:noFill/>
        </p:spPr>
        <p:txBody>
          <a:bodyPr wrap="none" rtlCol="0">
            <a:spAutoFit/>
          </a:bodyPr>
          <a:lstStyle/>
          <a:p>
            <a:r>
              <a:rPr lang="fi-FI" sz="1600" dirty="0"/>
              <a:t>(</a:t>
            </a:r>
            <a:r>
              <a:rPr lang="fi-FI" sz="1600" dirty="0" err="1"/>
              <a:t>x</a:t>
            </a:r>
            <a:r>
              <a:rPr lang="fi-FI" sz="1600" baseline="-25000" dirty="0" err="1"/>
              <a:t>o</a:t>
            </a:r>
            <a:r>
              <a:rPr lang="fi-FI" sz="1600" dirty="0"/>
              <a:t>, y</a:t>
            </a:r>
            <a:r>
              <a:rPr lang="fi-FI" sz="1600" baseline="-25000" dirty="0"/>
              <a:t>o</a:t>
            </a:r>
            <a:r>
              <a:rPr lang="fi-FI" sz="1600" dirty="0"/>
              <a:t>, </a:t>
            </a:r>
            <a:r>
              <a:rPr lang="fi-FI" sz="1600" dirty="0" err="1"/>
              <a:t>z</a:t>
            </a:r>
            <a:r>
              <a:rPr lang="fi-FI" sz="1600" baseline="-25000" dirty="0" err="1"/>
              <a:t>o</a:t>
            </a:r>
            <a:r>
              <a:rPr lang="fi-FI" sz="1600" dirty="0"/>
              <a:t>) = t* (x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a:t>
            </a:r>
            <a:endParaRPr lang="en-GB" sz="1600" dirty="0"/>
          </a:p>
        </p:txBody>
      </p:sp>
      <p:sp>
        <p:nvSpPr>
          <p:cNvPr id="2" name="Tekstiruutu 1">
            <a:extLst>
              <a:ext uri="{FF2B5EF4-FFF2-40B4-BE49-F238E27FC236}">
                <a16:creationId xmlns:a16="http://schemas.microsoft.com/office/drawing/2014/main" id="{F65EAA9C-3FC7-405F-836E-AB0712DCF0B0}"/>
              </a:ext>
            </a:extLst>
          </p:cNvPr>
          <p:cNvSpPr txBox="1"/>
          <p:nvPr/>
        </p:nvSpPr>
        <p:spPr>
          <a:xfrm>
            <a:off x="4916350" y="321177"/>
            <a:ext cx="4891668" cy="369332"/>
          </a:xfrm>
          <a:prstGeom prst="rect">
            <a:avLst/>
          </a:prstGeom>
          <a:noFill/>
        </p:spPr>
        <p:txBody>
          <a:bodyPr wrap="square" rtlCol="0">
            <a:spAutoFit/>
          </a:bodyPr>
          <a:lstStyle/>
          <a:p>
            <a:r>
              <a:rPr lang="fi-FI" dirty="0"/>
              <a:t>Object </a:t>
            </a:r>
            <a:r>
              <a:rPr lang="fi-FI" dirty="0" err="1"/>
              <a:t>location</a:t>
            </a:r>
            <a:r>
              <a:rPr lang="fi-FI" dirty="0"/>
              <a:t> in 3d </a:t>
            </a:r>
            <a:r>
              <a:rPr lang="fi-FI" dirty="0" err="1"/>
              <a:t>camera</a:t>
            </a:r>
            <a:r>
              <a:rPr lang="fi-FI" dirty="0"/>
              <a:t> </a:t>
            </a:r>
            <a:r>
              <a:rPr lang="fi-FI" dirty="0" err="1"/>
              <a:t>coordinates</a:t>
            </a:r>
            <a:r>
              <a:rPr lang="fi-FI" dirty="0"/>
              <a:t>:</a:t>
            </a:r>
            <a:endParaRPr lang="en-GB" dirty="0"/>
          </a:p>
        </p:txBody>
      </p:sp>
      <p:sp>
        <p:nvSpPr>
          <p:cNvPr id="4" name="Suorakulmio 3">
            <a:extLst>
              <a:ext uri="{FF2B5EF4-FFF2-40B4-BE49-F238E27FC236}">
                <a16:creationId xmlns:a16="http://schemas.microsoft.com/office/drawing/2014/main" id="{C483BF9D-E5E1-48A4-B3AB-C13A5B4BA23C}"/>
              </a:ext>
            </a:extLst>
          </p:cNvPr>
          <p:cNvSpPr/>
          <p:nvPr/>
        </p:nvSpPr>
        <p:spPr>
          <a:xfrm>
            <a:off x="4908335" y="1665593"/>
            <a:ext cx="3677610" cy="338554"/>
          </a:xfrm>
          <a:prstGeom prst="rect">
            <a:avLst/>
          </a:prstGeom>
        </p:spPr>
        <p:txBody>
          <a:bodyPr wrap="none">
            <a:spAutoFit/>
          </a:bodyPr>
          <a:lstStyle/>
          <a:p>
            <a:r>
              <a:rPr lang="fi-FI" sz="1600" dirty="0"/>
              <a:t>= </a:t>
            </a:r>
            <a:r>
              <a:rPr lang="en-GB" sz="1600" dirty="0"/>
              <a:t>2.0468e+03 </a:t>
            </a:r>
            <a:r>
              <a:rPr lang="fi-FI" sz="1600" dirty="0"/>
              <a:t>* (-0.0121, 0.0022, -0.0500)</a:t>
            </a:r>
            <a:endParaRPr lang="en-GB" sz="1600" dirty="0"/>
          </a:p>
        </p:txBody>
      </p:sp>
      <p:sp>
        <p:nvSpPr>
          <p:cNvPr id="20" name="Suorakulmio 19">
            <a:extLst>
              <a:ext uri="{FF2B5EF4-FFF2-40B4-BE49-F238E27FC236}">
                <a16:creationId xmlns:a16="http://schemas.microsoft.com/office/drawing/2014/main" id="{2C022AA4-8D99-4F33-9AC8-D8D46CBAC21B}"/>
              </a:ext>
            </a:extLst>
          </p:cNvPr>
          <p:cNvSpPr/>
          <p:nvPr/>
        </p:nvSpPr>
        <p:spPr>
          <a:xfrm>
            <a:off x="4916350" y="2137746"/>
            <a:ext cx="2659702" cy="338554"/>
          </a:xfrm>
          <a:prstGeom prst="rect">
            <a:avLst/>
          </a:prstGeom>
        </p:spPr>
        <p:txBody>
          <a:bodyPr wrap="none">
            <a:spAutoFit/>
          </a:bodyPr>
          <a:lstStyle/>
          <a:p>
            <a:r>
              <a:rPr lang="fi-FI" sz="1600" dirty="0"/>
              <a:t>(-24.7593, 4.5602, -102.3389)</a:t>
            </a:r>
            <a:endParaRPr lang="en-GB" sz="1600" dirty="0"/>
          </a:p>
        </p:txBody>
      </p:sp>
      <p:sp>
        <p:nvSpPr>
          <p:cNvPr id="6" name="Tekstiruutu 5">
            <a:extLst>
              <a:ext uri="{FF2B5EF4-FFF2-40B4-BE49-F238E27FC236}">
                <a16:creationId xmlns:a16="http://schemas.microsoft.com/office/drawing/2014/main" id="{F88F4510-14C7-4856-9027-1CA9687839A8}"/>
              </a:ext>
            </a:extLst>
          </p:cNvPr>
          <p:cNvSpPr txBox="1"/>
          <p:nvPr/>
        </p:nvSpPr>
        <p:spPr>
          <a:xfrm>
            <a:off x="4834575" y="4744004"/>
            <a:ext cx="3663119" cy="1200329"/>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err="1">
                <a:solidFill>
                  <a:srgbClr val="FF0000"/>
                </a:solidFill>
              </a:rPr>
              <a:t>Derivation</a:t>
            </a:r>
            <a:r>
              <a:rPr lang="fi-FI" dirty="0">
                <a:solidFill>
                  <a:srgbClr val="FF0000"/>
                </a:solidFill>
              </a:rPr>
              <a:t> ok?</a:t>
            </a:r>
          </a:p>
          <a:p>
            <a:pPr marL="285750" indent="-285750">
              <a:buFont typeface="Arial" panose="020B0604020202020204" pitchFamily="34" charset="0"/>
              <a:buChar char="•"/>
            </a:pPr>
            <a:r>
              <a:rPr lang="fi-FI" dirty="0" err="1">
                <a:solidFill>
                  <a:srgbClr val="FF0000"/>
                </a:solidFill>
              </a:rPr>
              <a:t>Assumptions</a:t>
            </a:r>
            <a:r>
              <a:rPr lang="fi-FI" dirty="0">
                <a:solidFill>
                  <a:srgbClr val="FF0000"/>
                </a:solidFill>
              </a:rPr>
              <a:t> ok?</a:t>
            </a:r>
          </a:p>
          <a:p>
            <a:pPr marL="742950" lvl="1" indent="-285750">
              <a:buFont typeface="Arial" panose="020B0604020202020204" pitchFamily="34" charset="0"/>
              <a:buChar char="•"/>
            </a:pPr>
            <a:r>
              <a:rPr lang="fi-FI" dirty="0">
                <a:solidFill>
                  <a:srgbClr val="FF0000"/>
                </a:solidFill>
              </a:rPr>
              <a:t>Optical </a:t>
            </a:r>
            <a:r>
              <a:rPr lang="fi-FI" dirty="0" err="1">
                <a:solidFill>
                  <a:srgbClr val="FF0000"/>
                </a:solidFill>
              </a:rPr>
              <a:t>axis</a:t>
            </a:r>
            <a:r>
              <a:rPr lang="fi-FI" dirty="0">
                <a:solidFill>
                  <a:srgbClr val="FF0000"/>
                </a:solidFill>
              </a:rPr>
              <a:t> in </a:t>
            </a:r>
            <a:r>
              <a:rPr lang="fi-FI" dirty="0" err="1">
                <a:solidFill>
                  <a:srgbClr val="FF0000"/>
                </a:solidFill>
              </a:rPr>
              <a:t>sensor</a:t>
            </a:r>
            <a:r>
              <a:rPr lang="fi-FI" dirty="0">
                <a:solidFill>
                  <a:srgbClr val="FF0000"/>
                </a:solidFill>
              </a:rPr>
              <a:t> center?</a:t>
            </a:r>
            <a:endParaRPr lang="en-GB" dirty="0">
              <a:solidFill>
                <a:srgbClr val="FF0000"/>
              </a:solidFill>
            </a:endParaRPr>
          </a:p>
        </p:txBody>
      </p:sp>
      <p:sp>
        <p:nvSpPr>
          <p:cNvPr id="22" name="Suorakulmio 21">
            <a:extLst>
              <a:ext uri="{FF2B5EF4-FFF2-40B4-BE49-F238E27FC236}">
                <a16:creationId xmlns:a16="http://schemas.microsoft.com/office/drawing/2014/main" id="{D08F7BD0-3F56-4D28-B6B9-4D542EB1CBD0}"/>
              </a:ext>
            </a:extLst>
          </p:cNvPr>
          <p:cNvSpPr/>
          <p:nvPr/>
        </p:nvSpPr>
        <p:spPr>
          <a:xfrm>
            <a:off x="5020427" y="3196963"/>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uora yhdysviiva 22">
            <a:extLst>
              <a:ext uri="{FF2B5EF4-FFF2-40B4-BE49-F238E27FC236}">
                <a16:creationId xmlns:a16="http://schemas.microsoft.com/office/drawing/2014/main" id="{AC75CEC2-8936-42AA-ABC7-D5CC458B60D7}"/>
              </a:ext>
            </a:extLst>
          </p:cNvPr>
          <p:cNvCxnSpPr/>
          <p:nvPr/>
        </p:nvCxnSpPr>
        <p:spPr>
          <a:xfrm>
            <a:off x="5295489" y="3553801"/>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12" name="Suorakulmio 11">
                <a:extLst>
                  <a:ext uri="{FF2B5EF4-FFF2-40B4-BE49-F238E27FC236}">
                    <a16:creationId xmlns:a16="http://schemas.microsoft.com/office/drawing/2014/main" id="{26045B23-F10B-4760-B536-6DDAACCD24C7}"/>
                  </a:ext>
                </a:extLst>
              </p:cNvPr>
              <p:cNvSpPr/>
              <p:nvPr/>
            </p:nvSpPr>
            <p:spPr>
              <a:xfrm>
                <a:off x="5176274" y="581169"/>
                <a:ext cx="5774223" cy="1569660"/>
              </a:xfrm>
              <a:prstGeom prst="rect">
                <a:avLst/>
              </a:prstGeom>
            </p:spPr>
            <p:txBody>
              <a:bodyPr wrap="square">
                <a:spAutoFit/>
              </a:bodyPr>
              <a:lstStyle/>
              <a:p>
                <a:r>
                  <a:rPr lang="fi-FI" sz="1600" dirty="0" err="1"/>
                  <a:t>Parameters</a:t>
                </a:r>
                <a:r>
                  <a:rPr lang="fi-FI" sz="1600" dirty="0"/>
                  <a:t>:</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a:t>
                </a:r>
              </a:p>
              <a:p>
                <a:pPr lvl="1"/>
                <a:r>
                  <a:rPr lang="fi-FI" sz="1600" dirty="0"/>
                  <a:t>f = </a:t>
                </a:r>
                <a:r>
                  <a:rPr lang="fi-FI" sz="1600" dirty="0" err="1"/>
                  <a:t>focal</a:t>
                </a:r>
                <a:r>
                  <a:rPr lang="fi-FI" sz="1600" dirty="0"/>
                  <a:t> </a:t>
                </a:r>
                <a:r>
                  <a:rPr lang="fi-FI" sz="1600" dirty="0" err="1"/>
                  <a:t>length</a:t>
                </a:r>
                <a:r>
                  <a:rPr lang="fi-FI" sz="1600" dirty="0"/>
                  <a:t> (m)</a:t>
                </a:r>
              </a:p>
            </p:txBody>
          </p:sp>
        </mc:Choice>
        <mc:Fallback xmlns="">
          <p:sp>
            <p:nvSpPr>
              <p:cNvPr id="12" name="Suorakulmio 11">
                <a:extLst>
                  <a:ext uri="{FF2B5EF4-FFF2-40B4-BE49-F238E27FC236}">
                    <a16:creationId xmlns:a16="http://schemas.microsoft.com/office/drawing/2014/main" id="{26045B23-F10B-4760-B536-6DDAACCD24C7}"/>
                  </a:ext>
                </a:extLst>
              </p:cNvPr>
              <p:cNvSpPr>
                <a:spLocks noRot="1" noChangeAspect="1" noMove="1" noResize="1" noEditPoints="1" noAdjustHandles="1" noChangeArrowheads="1" noChangeShapeType="1" noTextEdit="1"/>
              </p:cNvSpPr>
              <p:nvPr/>
            </p:nvSpPr>
            <p:spPr>
              <a:xfrm>
                <a:off x="5176274" y="581169"/>
                <a:ext cx="5774223" cy="1569660"/>
              </a:xfrm>
              <a:prstGeom prst="rect">
                <a:avLst/>
              </a:prstGeom>
              <a:blipFill>
                <a:blip r:embed="rId2"/>
                <a:stretch>
                  <a:fillRect l="-528" t="-1163" b="-3876"/>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B1FB3344-9DCF-42A0-9B26-209695342C2A}"/>
              </a:ext>
            </a:extLst>
          </p:cNvPr>
          <p:cNvSpPr txBox="1"/>
          <p:nvPr/>
        </p:nvSpPr>
        <p:spPr>
          <a:xfrm>
            <a:off x="5176274" y="3509357"/>
            <a:ext cx="5785110"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Video metadata </a:t>
            </a:r>
            <a:r>
              <a:rPr lang="fi-FI" dirty="0" err="1">
                <a:solidFill>
                  <a:srgbClr val="FF0000"/>
                </a:solidFill>
              </a:rPr>
              <a:t>often</a:t>
            </a:r>
            <a:r>
              <a:rPr lang="fi-FI" dirty="0">
                <a:solidFill>
                  <a:srgbClr val="FF0000"/>
                </a:solidFill>
              </a:rPr>
              <a:t> </a:t>
            </a:r>
            <a:r>
              <a:rPr lang="fi-FI" dirty="0" err="1">
                <a:solidFill>
                  <a:srgbClr val="FF0000"/>
                </a:solidFill>
              </a:rPr>
              <a:t>lacks</a:t>
            </a:r>
            <a:r>
              <a:rPr lang="fi-FI" dirty="0">
                <a:solidFill>
                  <a:srgbClr val="FF0000"/>
                </a:solidFill>
              </a:rPr>
              <a:t> </a:t>
            </a:r>
            <a:r>
              <a:rPr lang="fi-FI" dirty="0" err="1">
                <a:solidFill>
                  <a:srgbClr val="FF0000"/>
                </a:solidFill>
              </a:rPr>
              <a:t>sensor</a:t>
            </a:r>
            <a:r>
              <a:rPr lang="fi-FI" dirty="0">
                <a:solidFill>
                  <a:srgbClr val="FF0000"/>
                </a:solidFill>
              </a:rPr>
              <a:t> and </a:t>
            </a:r>
            <a:r>
              <a:rPr lang="fi-FI" dirty="0" err="1">
                <a:solidFill>
                  <a:srgbClr val="FF0000"/>
                </a:solidFill>
              </a:rPr>
              <a:t>focal</a:t>
            </a:r>
            <a:r>
              <a:rPr lang="fi-FI" dirty="0">
                <a:solidFill>
                  <a:srgbClr val="FF0000"/>
                </a:solidFill>
              </a:rPr>
              <a:t> </a:t>
            </a:r>
            <a:r>
              <a:rPr lang="fi-FI" dirty="0" err="1">
                <a:solidFill>
                  <a:srgbClr val="FF0000"/>
                </a:solidFill>
              </a:rPr>
              <a:t>parameters</a:t>
            </a:r>
            <a:endParaRPr lang="fi-FI" dirty="0">
              <a:solidFill>
                <a:srgbClr val="FF0000"/>
              </a:solidFill>
            </a:endParaRPr>
          </a:p>
          <a:p>
            <a:pPr marL="285750" indent="-285750">
              <a:buFont typeface="Arial" panose="020B0604020202020204" pitchFamily="34" charset="0"/>
              <a:buChar char="•"/>
            </a:pPr>
            <a:r>
              <a:rPr lang="fi-FI" dirty="0" err="1">
                <a:solidFill>
                  <a:srgbClr val="FF0000"/>
                </a:solidFill>
              </a:rPr>
              <a:t>Focal</a:t>
            </a:r>
            <a:r>
              <a:rPr lang="fi-FI" dirty="0">
                <a:solidFill>
                  <a:srgbClr val="FF0000"/>
                </a:solidFill>
              </a:rPr>
              <a:t> </a:t>
            </a:r>
            <a:r>
              <a:rPr lang="fi-FI" dirty="0" err="1">
                <a:solidFill>
                  <a:srgbClr val="FF0000"/>
                </a:solidFill>
              </a:rPr>
              <a:t>length</a:t>
            </a:r>
            <a:r>
              <a:rPr lang="fi-FI" dirty="0">
                <a:solidFill>
                  <a:srgbClr val="FF0000"/>
                </a:solidFill>
              </a:rPr>
              <a:t> </a:t>
            </a:r>
            <a:r>
              <a:rPr lang="fi-FI" dirty="0" err="1">
                <a:solidFill>
                  <a:srgbClr val="FF0000"/>
                </a:solidFill>
              </a:rPr>
              <a:t>can</a:t>
            </a:r>
            <a:r>
              <a:rPr lang="fi-FI" dirty="0">
                <a:solidFill>
                  <a:srgbClr val="FF0000"/>
                </a:solidFill>
              </a:rPr>
              <a:t> </a:t>
            </a:r>
            <a:r>
              <a:rPr lang="fi-FI" dirty="0" err="1">
                <a:solidFill>
                  <a:srgbClr val="FF0000"/>
                </a:solidFill>
              </a:rPr>
              <a:t>change</a:t>
            </a:r>
            <a:r>
              <a:rPr lang="fi-FI" dirty="0">
                <a:solidFill>
                  <a:srgbClr val="FF0000"/>
                </a:solidFill>
              </a:rPr>
              <a:t> </a:t>
            </a:r>
            <a:r>
              <a:rPr lang="fi-FI" dirty="0" err="1">
                <a:solidFill>
                  <a:srgbClr val="FF0000"/>
                </a:solidFill>
              </a:rPr>
              <a:t>during</a:t>
            </a:r>
            <a:r>
              <a:rPr lang="fi-FI" dirty="0">
                <a:solidFill>
                  <a:srgbClr val="FF0000"/>
                </a:solidFill>
              </a:rPr>
              <a:t> </a:t>
            </a:r>
            <a:r>
              <a:rPr lang="fi-FI" dirty="0" err="1">
                <a:solidFill>
                  <a:srgbClr val="FF0000"/>
                </a:solidFill>
              </a:rPr>
              <a:t>shooting</a:t>
            </a:r>
            <a:r>
              <a:rPr lang="fi-FI" dirty="0">
                <a:solidFill>
                  <a:srgbClr val="FF0000"/>
                </a:solidFill>
              </a:rPr>
              <a:t> (</a:t>
            </a:r>
            <a:r>
              <a:rPr lang="fi-FI" dirty="0" err="1">
                <a:solidFill>
                  <a:srgbClr val="FF0000"/>
                </a:solidFill>
              </a:rPr>
              <a:t>zooming</a:t>
            </a:r>
            <a:r>
              <a:rPr lang="fi-FI" dirty="0">
                <a:solidFill>
                  <a:srgbClr val="FF0000"/>
                </a:solidFill>
              </a:rPr>
              <a:t>)</a:t>
            </a:r>
          </a:p>
        </p:txBody>
      </p:sp>
    </p:spTree>
    <p:extLst>
      <p:ext uri="{BB962C8B-B14F-4D97-AF65-F5344CB8AC3E}">
        <p14:creationId xmlns:p14="http://schemas.microsoft.com/office/powerpoint/2010/main" val="11217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2303323" cy="369332"/>
          </a:xfrm>
          <a:prstGeom prst="rect">
            <a:avLst/>
          </a:prstGeom>
          <a:noFill/>
        </p:spPr>
        <p:txBody>
          <a:bodyPr wrap="none" rtlCol="0">
            <a:spAutoFit/>
          </a:bodyPr>
          <a:lstStyle/>
          <a:p>
            <a:r>
              <a:rPr lang="fi-FI" dirty="0"/>
              <a:t>Experiment in </a:t>
            </a:r>
            <a:r>
              <a:rPr lang="fi-FI" dirty="0" err="1"/>
              <a:t>the</a:t>
            </a:r>
            <a:r>
              <a:rPr lang="fi-FI" dirty="0"/>
              <a:t> </a:t>
            </a:r>
            <a:r>
              <a:rPr lang="fi-FI" dirty="0" err="1"/>
              <a:t>wild</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uora yhdysviiva 6">
            <a:extLst>
              <a:ext uri="{FF2B5EF4-FFF2-40B4-BE49-F238E27FC236}">
                <a16:creationId xmlns:a16="http://schemas.microsoft.com/office/drawing/2014/main" id="{5F0CE9FC-215B-4E24-BF8A-8FB7BACD6B0C}"/>
              </a:ext>
            </a:extLst>
          </p:cNvPr>
          <p:cNvCxnSpPr>
            <a:cxnSpLocks/>
          </p:cNvCxnSpPr>
          <p:nvPr/>
        </p:nvCxnSpPr>
        <p:spPr>
          <a:xfrm>
            <a:off x="7117017" y="1131453"/>
            <a:ext cx="1791855" cy="428105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uorakulmio: Pyöristetyt kulmat 13">
            <a:extLst>
              <a:ext uri="{FF2B5EF4-FFF2-40B4-BE49-F238E27FC236}">
                <a16:creationId xmlns:a16="http://schemas.microsoft.com/office/drawing/2014/main" id="{EFDC3C98-CFFA-4BF4-98D4-744B7894A728}"/>
              </a:ext>
            </a:extLst>
          </p:cNvPr>
          <p:cNvSpPr/>
          <p:nvPr/>
        </p:nvSpPr>
        <p:spPr>
          <a:xfrm rot="3891927">
            <a:off x="7281754" y="1809590"/>
            <a:ext cx="363687" cy="22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uora yhdysviiva 8">
            <a:extLst>
              <a:ext uri="{FF2B5EF4-FFF2-40B4-BE49-F238E27FC236}">
                <a16:creationId xmlns:a16="http://schemas.microsoft.com/office/drawing/2014/main" id="{C5D46A82-A2E6-41E6-9D32-1B54AB5FE55A}"/>
              </a:ext>
            </a:extLst>
          </p:cNvPr>
          <p:cNvCxnSpPr>
            <a:cxnSpLocks/>
            <a:endCxn id="46" idx="3"/>
          </p:cNvCxnSpPr>
          <p:nvPr/>
        </p:nvCxnSpPr>
        <p:spPr>
          <a:xfrm flipV="1">
            <a:off x="7983495" y="3990184"/>
            <a:ext cx="283485" cy="1008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E11FB1DD-AF2C-4C47-BD10-0E0F5121D0B1}"/>
              </a:ext>
            </a:extLst>
          </p:cNvPr>
          <p:cNvCxnSpPr>
            <a:cxnSpLocks/>
            <a:stCxn id="4" idx="2"/>
          </p:cNvCxnSpPr>
          <p:nvPr/>
        </p:nvCxnSpPr>
        <p:spPr>
          <a:xfrm flipV="1">
            <a:off x="7983495" y="3271980"/>
            <a:ext cx="28653" cy="179416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0.050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39.49 ⁰</a:t>
                </a:r>
              </a:p>
              <a:p>
                <a:pPr lvl="1"/>
                <a:endParaRPr lang="fi-FI" sz="900" dirty="0"/>
              </a:p>
            </p:txBody>
          </p:sp>
        </mc:Choice>
        <mc:Fallback>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1860587"/>
            <a:ext cx="2694141" cy="3129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060531" y="2997199"/>
            <a:ext cx="1913566" cy="1969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71CF6682-40E6-4E16-8204-9233742E5FCF}"/>
              </a:ext>
            </a:extLst>
          </p:cNvPr>
          <p:cNvCxnSpPr>
            <a:cxnSpLocks/>
          </p:cNvCxnSpPr>
          <p:nvPr/>
        </p:nvCxnSpPr>
        <p:spPr>
          <a:xfrm flipH="1" flipV="1">
            <a:off x="7668476" y="2414913"/>
            <a:ext cx="315021" cy="2563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B5B969C9-FBCB-4DDC-B7BF-D487CC68E2BE}"/>
              </a:ext>
            </a:extLst>
          </p:cNvPr>
          <p:cNvCxnSpPr>
            <a:cxnSpLocks/>
            <a:stCxn id="4" idx="0"/>
          </p:cNvCxnSpPr>
          <p:nvPr/>
        </p:nvCxnSpPr>
        <p:spPr>
          <a:xfrm flipH="1" flipV="1">
            <a:off x="7145670" y="1218358"/>
            <a:ext cx="837825" cy="3750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Suorakulmio 40">
            <a:extLst>
              <a:ext uri="{FF2B5EF4-FFF2-40B4-BE49-F238E27FC236}">
                <a16:creationId xmlns:a16="http://schemas.microsoft.com/office/drawing/2014/main" id="{2FECDED2-48F0-4419-8EAD-23060F1500B1}"/>
              </a:ext>
            </a:extLst>
          </p:cNvPr>
          <p:cNvSpPr/>
          <p:nvPr/>
        </p:nvSpPr>
        <p:spPr>
          <a:xfrm>
            <a:off x="7564582" y="1424715"/>
            <a:ext cx="1476684" cy="923330"/>
          </a:xfrm>
          <a:prstGeom prst="rect">
            <a:avLst/>
          </a:prstGeom>
        </p:spPr>
        <p:txBody>
          <a:bodyPr wrap="square">
            <a:spAutoFit/>
          </a:bodyPr>
          <a:lstStyle/>
          <a:p>
            <a:r>
              <a:rPr lang="fi-FI" sz="900" dirty="0" err="1"/>
              <a:t>Car</a:t>
            </a:r>
            <a:r>
              <a:rPr lang="fi-FI" sz="900" dirty="0"/>
              <a:t> </a:t>
            </a:r>
            <a:r>
              <a:rPr lang="fi-FI" sz="900" dirty="0" err="1"/>
              <a:t>speeds</a:t>
            </a:r>
            <a:r>
              <a:rPr lang="fi-FI" sz="900" dirty="0"/>
              <a:t>:</a:t>
            </a:r>
            <a:endParaRPr lang="en-GB" sz="900" dirty="0"/>
          </a:p>
          <a:p>
            <a:pPr lvl="1"/>
            <a:r>
              <a:rPr lang="fi-FI" sz="900" dirty="0"/>
              <a:t>0</a:t>
            </a:r>
          </a:p>
          <a:p>
            <a:pPr lvl="1"/>
            <a:r>
              <a:rPr lang="fi-FI" sz="900" dirty="0"/>
              <a:t>20 km/h</a:t>
            </a:r>
          </a:p>
          <a:p>
            <a:pPr lvl="1"/>
            <a:r>
              <a:rPr lang="fi-FI" sz="900" dirty="0"/>
              <a:t>40 km/h</a:t>
            </a:r>
          </a:p>
          <a:p>
            <a:pPr lvl="1"/>
            <a:r>
              <a:rPr lang="fi-FI" sz="900" dirty="0"/>
              <a:t>60 km/h</a:t>
            </a:r>
          </a:p>
          <a:p>
            <a:pPr lvl="1"/>
            <a:r>
              <a:rPr lang="fi-FI" sz="900" dirty="0"/>
              <a:t>80 km/h</a:t>
            </a:r>
          </a:p>
        </p:txBody>
      </p:sp>
      <p:sp>
        <p:nvSpPr>
          <p:cNvPr id="42" name="Suorakulmio 41">
            <a:extLst>
              <a:ext uri="{FF2B5EF4-FFF2-40B4-BE49-F238E27FC236}">
                <a16:creationId xmlns:a16="http://schemas.microsoft.com/office/drawing/2014/main" id="{AE01E859-0BB2-49C8-A88B-BF3EA805E1D8}"/>
              </a:ext>
            </a:extLst>
          </p:cNvPr>
          <p:cNvSpPr/>
          <p:nvPr/>
        </p:nvSpPr>
        <p:spPr>
          <a:xfrm>
            <a:off x="6576083" y="2504744"/>
            <a:ext cx="1476684" cy="1615827"/>
          </a:xfrm>
          <a:prstGeom prst="rect">
            <a:avLst/>
          </a:prstGeom>
        </p:spPr>
        <p:txBody>
          <a:bodyPr wrap="square">
            <a:spAutoFit/>
          </a:bodyPr>
          <a:lstStyle/>
          <a:p>
            <a:r>
              <a:rPr lang="fi-FI" sz="900" dirty="0" err="1"/>
              <a:t>Distances</a:t>
            </a:r>
            <a:r>
              <a:rPr lang="fi-FI" sz="900" dirty="0"/>
              <a:t>:</a:t>
            </a:r>
            <a:endParaRPr lang="en-GB" sz="900" dirty="0"/>
          </a:p>
          <a:p>
            <a:pPr lvl="1"/>
            <a:r>
              <a:rPr lang="fi-FI" sz="900" dirty="0"/>
              <a:t>10 m</a:t>
            </a:r>
          </a:p>
          <a:p>
            <a:pPr lvl="1"/>
            <a:r>
              <a:rPr lang="fi-FI" sz="900" dirty="0"/>
              <a:t>20 m</a:t>
            </a:r>
          </a:p>
          <a:p>
            <a:pPr lvl="1"/>
            <a:r>
              <a:rPr lang="fi-FI" sz="900" dirty="0"/>
              <a:t>30 m</a:t>
            </a:r>
          </a:p>
          <a:p>
            <a:pPr lvl="1"/>
            <a:r>
              <a:rPr lang="fi-FI" sz="900" dirty="0"/>
              <a:t>40 m</a:t>
            </a:r>
          </a:p>
          <a:p>
            <a:pPr lvl="1"/>
            <a:r>
              <a:rPr lang="fi-FI" sz="900" dirty="0"/>
              <a:t>50 m</a:t>
            </a:r>
          </a:p>
          <a:p>
            <a:pPr lvl="1"/>
            <a:r>
              <a:rPr lang="fi-FI" sz="900" dirty="0"/>
              <a:t>60 m</a:t>
            </a:r>
          </a:p>
          <a:p>
            <a:pPr lvl="1"/>
            <a:r>
              <a:rPr lang="fi-FI" sz="900" dirty="0"/>
              <a:t>70 m</a:t>
            </a:r>
          </a:p>
          <a:p>
            <a:pPr lvl="1"/>
            <a:r>
              <a:rPr lang="fi-FI" sz="900" dirty="0"/>
              <a:t>80 m</a:t>
            </a:r>
          </a:p>
          <a:p>
            <a:pPr lvl="1"/>
            <a:r>
              <a:rPr lang="fi-FI" sz="900" dirty="0"/>
              <a:t>90 m</a:t>
            </a:r>
          </a:p>
          <a:p>
            <a:pPr lvl="1"/>
            <a:r>
              <a:rPr lang="fi-FI" sz="900" dirty="0"/>
              <a:t>100 m</a:t>
            </a:r>
          </a:p>
        </p:txBody>
      </p: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7958303" y="3200135"/>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203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34" name="Tekstiruutu 33">
                <a:extLst>
                  <a:ext uri="{FF2B5EF4-FFF2-40B4-BE49-F238E27FC236}">
                    <a16:creationId xmlns:a16="http://schemas.microsoft.com/office/drawing/2014/main" id="{B0E1292E-57FD-4787-921D-F934B7AAFF49}"/>
                  </a:ext>
                </a:extLst>
              </p:cNvPr>
              <p:cNvSpPr txBox="1"/>
              <p:nvPr/>
            </p:nvSpPr>
            <p:spPr>
              <a:xfrm>
                <a:off x="5382684" y="4822496"/>
                <a:ext cx="2627258" cy="1477328"/>
              </a:xfrm>
              <a:prstGeom prst="rect">
                <a:avLst/>
              </a:prstGeom>
              <a:noFill/>
              <a:ln>
                <a:noFill/>
              </a:ln>
            </p:spPr>
            <p:txBody>
              <a:bodyPr wrap="none" lIns="0" tIns="0" rIns="0" bIns="0" rtlCol="0">
                <a:spAutoFit/>
              </a:bodyPr>
              <a:lstStyle/>
              <a:p>
                <a:r>
                  <a:rPr lang="en-GB" sz="1200" i="1" dirty="0"/>
                  <a:t>x</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𝑜𝑏𝑗𝑒𝑐𝑡</m:t>
                    </m:r>
                    <m:r>
                      <a:rPr lang="fi-FI" sz="1200" b="0" i="1" smtClean="0">
                        <a:latin typeface="Cambria Math" panose="02040503050406030204" pitchFamily="18" charset="0"/>
                      </a:rPr>
                      <m:t> </m:t>
                    </m:r>
                    <m:r>
                      <a:rPr lang="fi-FI" sz="1200" b="0" i="1" smtClean="0">
                        <a:latin typeface="Cambria Math" panose="02040503050406030204" pitchFamily="18" charset="0"/>
                      </a:rPr>
                      <m:t>𝑤𝑜𝑟𝑙𝑑</m:t>
                    </m:r>
                    <m:r>
                      <a:rPr lang="fi-FI" sz="1200" b="0" i="1" smtClean="0">
                        <a:latin typeface="Cambria Math" panose="02040503050406030204" pitchFamily="18" charset="0"/>
                      </a:rPr>
                      <m:t> </m:t>
                    </m:r>
                    <m:r>
                      <a:rPr lang="fi-FI" sz="1200" b="0" i="1" smtClean="0">
                        <a:latin typeface="Cambria Math" panose="02040503050406030204" pitchFamily="18" charset="0"/>
                      </a:rPr>
                      <m:t>𝑥</m:t>
                    </m:r>
                    <m:r>
                      <a:rPr lang="fi-FI" sz="1200" b="0" i="1" smtClean="0">
                        <a:latin typeface="Cambria Math" panose="02040503050406030204" pitchFamily="18" charset="0"/>
                      </a:rPr>
                      <m:t> </m:t>
                    </m:r>
                    <m:r>
                      <a:rPr lang="fi-FI" sz="1200" b="0" i="1" smtClean="0">
                        <a:latin typeface="Cambria Math" panose="02040503050406030204" pitchFamily="18" charset="0"/>
                      </a:rPr>
                      <m:t>𝑐𝑜𝑜𝑟𝑑𝑖𝑛𝑎𝑡𝑒</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err="1"/>
                  <a:t>z</a:t>
                </a:r>
                <a:r>
                  <a:rPr lang="en-GB" sz="1200" i="1" baseline="-25000" dirty="0" err="1"/>
                  <a:t>w</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i="1">
                        <a:latin typeface="Cambria Math" panose="02040503050406030204" pitchFamily="18" charset="0"/>
                      </a:rPr>
                      <m:t>𝑤𝑜𝑟𝑙𝑑</m:t>
                    </m:r>
                    <m:r>
                      <a:rPr lang="fi-FI" sz="1200" i="1">
                        <a:latin typeface="Cambria Math" panose="02040503050406030204" pitchFamily="18" charset="0"/>
                      </a:rPr>
                      <m:t> </m:t>
                    </m:r>
                    <m:r>
                      <a:rPr lang="fi-FI" sz="1200" b="0" i="1" smtClean="0">
                        <a:latin typeface="Cambria Math" panose="02040503050406030204" pitchFamily="18" charset="0"/>
                      </a:rPr>
                      <m:t>𝑧</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en-GB" sz="1200" i="1" dirty="0"/>
                  <a:t>x</a:t>
                </a:r>
                <a:r>
                  <a:rPr lang="en-GB" sz="1200" i="1" baseline="-25000" dirty="0"/>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i="1">
                        <a:latin typeface="Cambria Math" panose="02040503050406030204" pitchFamily="18" charset="0"/>
                      </a:rPr>
                      <m:t>𝑥</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b="0" i="1" smtClean="0">
                            <a:latin typeface="Cambria Math" panose="02040503050406030204" pitchFamily="18" charset="0"/>
                          </a:rPr>
                          <m:t>𝑝𝑖𝑥𝑒𝑙</m:t>
                        </m:r>
                      </m:e>
                    </m:d>
                  </m:oMath>
                </a14:m>
                <a:endParaRPr lang="fi-FI" sz="1200" i="1" dirty="0"/>
              </a:p>
              <a:p>
                <a:r>
                  <a:rPr lang="en-GB" sz="1200" i="1" dirty="0" err="1"/>
                  <a:t>y</a:t>
                </a:r>
                <a:r>
                  <a:rPr lang="en-GB" sz="1200" i="1" baseline="-25000" dirty="0" err="1"/>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b="0" i="1" smtClean="0">
                        <a:latin typeface="Cambria Math" panose="02040503050406030204" pitchFamily="18" charset="0"/>
                      </a:rPr>
                      <m:t>𝑦</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b="0" i="1" smtClean="0">
                        <a:latin typeface="Cambria Math" panose="02040503050406030204" pitchFamily="18" charset="0"/>
                      </a:rPr>
                      <m:t> (</m:t>
                    </m:r>
                    <m:r>
                      <a:rPr lang="fi-FI" sz="1200" b="0" i="1" smtClean="0">
                        <a:latin typeface="Cambria Math" panose="02040503050406030204" pitchFamily="18" charset="0"/>
                      </a:rPr>
                      <m:t>𝑝𝑖𝑥𝑒𝑙</m:t>
                    </m:r>
                    <m:r>
                      <a:rPr lang="fi-FI" sz="1200" b="0" i="1" smtClean="0">
                        <a:latin typeface="Cambria Math" panose="02040503050406030204" pitchFamily="18" charset="0"/>
                      </a:rPr>
                      <m:t>)</m:t>
                    </m:r>
                  </m:oMath>
                </a14:m>
                <a:endParaRPr lang="fi-FI" sz="1200" i="1" dirty="0"/>
              </a:p>
              <a:p>
                <a:r>
                  <a:rPr lang="fi-FI" sz="1200" i="1" dirty="0" err="1"/>
                  <a:t>h</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height</a:t>
                </a:r>
                <a:r>
                  <a:rPr lang="fi-FI" sz="1200" i="1" dirty="0"/>
                  <a:t> (m)</a:t>
                </a:r>
              </a:p>
              <a:p>
                <a:r>
                  <a:rPr lang="fi-FI" sz="1200" i="1" dirty="0"/>
                  <a:t>h</a:t>
                </a:r>
                <a:r>
                  <a:rPr lang="fi-FI" sz="1200" i="1" baseline="-25000" dirty="0"/>
                  <a:t>i</a:t>
                </a:r>
                <a:r>
                  <a:rPr lang="fi-FI" sz="1200" i="1" dirty="0"/>
                  <a:t> = image </a:t>
                </a:r>
                <a:r>
                  <a:rPr lang="fi-FI" sz="1200" i="1" dirty="0" err="1"/>
                  <a:t>area</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w</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width</a:t>
                </a:r>
                <a:r>
                  <a:rPr lang="fi-FI" sz="1200" i="1" dirty="0"/>
                  <a:t> (m)</a:t>
                </a:r>
              </a:p>
              <a:p>
                <a:r>
                  <a:rPr lang="fi-FI" sz="1200" i="1" dirty="0" err="1"/>
                  <a:t>w</a:t>
                </a:r>
                <a:r>
                  <a:rPr lang="fi-FI" sz="1200" i="1" baseline="-25000" dirty="0" err="1"/>
                  <a:t>i</a:t>
                </a:r>
                <a:r>
                  <a:rPr lang="fi-FI" sz="1200" i="1" dirty="0"/>
                  <a:t> = image </a:t>
                </a:r>
                <a:r>
                  <a:rPr lang="fi-FI" sz="1200" i="1" dirty="0" err="1"/>
                  <a:t>area</a:t>
                </a:r>
                <a:r>
                  <a:rPr lang="fi-FI" sz="1200" i="1" dirty="0"/>
                  <a:t> image </a:t>
                </a:r>
                <a:r>
                  <a:rPr lang="fi-FI" sz="1200" i="1" dirty="0" err="1"/>
                  <a:t>width</a:t>
                </a:r>
                <a:r>
                  <a:rPr lang="fi-FI" sz="1200" i="1" dirty="0"/>
                  <a:t> (</a:t>
                </a:r>
                <a:r>
                  <a:rPr lang="fi-FI" sz="1200" i="1" dirty="0" err="1"/>
                  <a:t>pixels</a:t>
                </a:r>
                <a:r>
                  <a:rPr lang="fi-FI" sz="1200" i="1" dirty="0"/>
                  <a:t>)</a:t>
                </a:r>
              </a:p>
            </p:txBody>
          </p:sp>
        </mc:Choice>
        <mc:Fallback xmlns="">
          <p:sp>
            <p:nvSpPr>
              <p:cNvPr id="34" name="Tekstiruutu 33">
                <a:extLst>
                  <a:ext uri="{FF2B5EF4-FFF2-40B4-BE49-F238E27FC236}">
                    <a16:creationId xmlns:a16="http://schemas.microsoft.com/office/drawing/2014/main" id="{B0E1292E-57FD-4787-921D-F934B7AAFF49}"/>
                  </a:ext>
                </a:extLst>
              </p:cNvPr>
              <p:cNvSpPr txBox="1">
                <a:spLocks noRot="1" noChangeAspect="1" noMove="1" noResize="1" noEditPoints="1" noAdjustHandles="1" noChangeArrowheads="1" noChangeShapeType="1" noTextEdit="1"/>
              </p:cNvSpPr>
              <p:nvPr/>
            </p:nvSpPr>
            <p:spPr>
              <a:xfrm>
                <a:off x="5382684" y="4822496"/>
                <a:ext cx="2627258" cy="1477328"/>
              </a:xfrm>
              <a:prstGeom prst="rect">
                <a:avLst/>
              </a:prstGeom>
              <a:blipFill>
                <a:blip r:embed="rId2"/>
                <a:stretch>
                  <a:fillRect l="-3712" t="-3306"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kstiruutu 38">
                <a:extLst>
                  <a:ext uri="{FF2B5EF4-FFF2-40B4-BE49-F238E27FC236}">
                    <a16:creationId xmlns:a16="http://schemas.microsoft.com/office/drawing/2014/main" id="{E71A3BD4-3BB5-4D6B-ABA5-D22DEE205F8D}"/>
                  </a:ext>
                </a:extLst>
              </p:cNvPr>
              <p:cNvSpPr txBox="1"/>
              <p:nvPr/>
            </p:nvSpPr>
            <p:spPr>
              <a:xfrm>
                <a:off x="8240199" y="4681147"/>
                <a:ext cx="3548472" cy="491288"/>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fi-FI" dirty="0"/>
                  <a:t>)</a:t>
                </a:r>
                <a:endParaRPr lang="en-GB" dirty="0"/>
              </a:p>
            </p:txBody>
          </p:sp>
        </mc:Choice>
        <mc:Fallback xmlns="">
          <p:sp>
            <p:nvSpPr>
              <p:cNvPr id="39" name="Tekstiruutu 38">
                <a:extLst>
                  <a:ext uri="{FF2B5EF4-FFF2-40B4-BE49-F238E27FC236}">
                    <a16:creationId xmlns:a16="http://schemas.microsoft.com/office/drawing/2014/main" id="{E71A3BD4-3BB5-4D6B-ABA5-D22DEE205F8D}"/>
                  </a:ext>
                </a:extLst>
              </p:cNvPr>
              <p:cNvSpPr txBox="1">
                <a:spLocks noRot="1" noChangeAspect="1" noMove="1" noResize="1" noEditPoints="1" noAdjustHandles="1" noChangeArrowheads="1" noChangeShapeType="1" noTextEdit="1"/>
              </p:cNvSpPr>
              <p:nvPr/>
            </p:nvSpPr>
            <p:spPr>
              <a:xfrm>
                <a:off x="8240199" y="4681147"/>
                <a:ext cx="3548472" cy="491288"/>
              </a:xfrm>
              <a:prstGeom prst="rect">
                <a:avLst/>
              </a:prstGeom>
              <a:blipFill>
                <a:blip r:embed="rId3"/>
                <a:stretch>
                  <a:fillRect l="-1546" r="-515"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CDA7925E-E983-4BBD-9F7B-04BAC0122EA6}"/>
                  </a:ext>
                </a:extLst>
              </p:cNvPr>
              <p:cNvSpPr txBox="1"/>
              <p:nvPr/>
            </p:nvSpPr>
            <p:spPr>
              <a:xfrm>
                <a:off x="8240199" y="5253355"/>
                <a:ext cx="2959400" cy="491288"/>
              </a:xfrm>
              <a:prstGeom prst="rect">
                <a:avLst/>
              </a:prstGeom>
              <a:noFill/>
            </p:spPr>
            <p:txBody>
              <a:bodyPr wrap="none" rtlCol="0">
                <a:spAutoFit/>
              </a:bodyPr>
              <a:lstStyle/>
              <a:p>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en-GB" dirty="0"/>
                  <a:t> =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en-GB" dirty="0"/>
                  <a:t> = p (pixel/meter ratio)</a:t>
                </a:r>
              </a:p>
            </p:txBody>
          </p:sp>
        </mc:Choice>
        <mc:Fallback xmlns="">
          <p:sp>
            <p:nvSpPr>
              <p:cNvPr id="40" name="Tekstiruutu 39">
                <a:extLst>
                  <a:ext uri="{FF2B5EF4-FFF2-40B4-BE49-F238E27FC236}">
                    <a16:creationId xmlns:a16="http://schemas.microsoft.com/office/drawing/2014/main" id="{CDA7925E-E983-4BBD-9F7B-04BAC0122EA6}"/>
                  </a:ext>
                </a:extLst>
              </p:cNvPr>
              <p:cNvSpPr txBox="1">
                <a:spLocks noRot="1" noChangeAspect="1" noMove="1" noResize="1" noEditPoints="1" noAdjustHandles="1" noChangeArrowheads="1" noChangeShapeType="1" noTextEdit="1"/>
              </p:cNvSpPr>
              <p:nvPr/>
            </p:nvSpPr>
            <p:spPr>
              <a:xfrm>
                <a:off x="8240199" y="5253355"/>
                <a:ext cx="2959400" cy="491288"/>
              </a:xfrm>
              <a:prstGeom prst="rect">
                <a:avLst/>
              </a:prstGeom>
              <a:blipFill>
                <a:blip r:embed="rId4"/>
                <a:stretch>
                  <a:fillRect r="-1031"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E2A6F846-99B6-4AD3-8262-34FE2452DFD7}"/>
                  </a:ext>
                </a:extLst>
              </p:cNvPr>
              <p:cNvSpPr txBox="1"/>
              <p:nvPr/>
            </p:nvSpPr>
            <p:spPr>
              <a:xfrm>
                <a:off x="8215923" y="5921663"/>
                <a:ext cx="3315075" cy="489814"/>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r>
                      <a:rPr lang="fi-FI" i="1" smtClean="0">
                        <a:latin typeface="Cambria Math" panose="02040503050406030204" pitchFamily="18" charset="0"/>
                      </a:rPr>
                      <m:t>𝑝</m:t>
                    </m:r>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*p)</a:t>
                </a:r>
                <a:endParaRPr lang="en-GB" dirty="0"/>
              </a:p>
            </p:txBody>
          </p:sp>
        </mc:Choice>
        <mc:Fallback xmlns="">
          <p:sp>
            <p:nvSpPr>
              <p:cNvPr id="41" name="Tekstiruutu 40">
                <a:extLst>
                  <a:ext uri="{FF2B5EF4-FFF2-40B4-BE49-F238E27FC236}">
                    <a16:creationId xmlns:a16="http://schemas.microsoft.com/office/drawing/2014/main" id="{E2A6F846-99B6-4AD3-8262-34FE2452DFD7}"/>
                  </a:ext>
                </a:extLst>
              </p:cNvPr>
              <p:cNvSpPr txBox="1">
                <a:spLocks noRot="1" noChangeAspect="1" noMove="1" noResize="1" noEditPoints="1" noAdjustHandles="1" noChangeArrowheads="1" noChangeShapeType="1" noTextEdit="1"/>
              </p:cNvSpPr>
              <p:nvPr/>
            </p:nvSpPr>
            <p:spPr>
              <a:xfrm>
                <a:off x="8215923" y="5921663"/>
                <a:ext cx="3315075" cy="489814"/>
              </a:xfrm>
              <a:prstGeom prst="rect">
                <a:avLst/>
              </a:prstGeom>
              <a:blipFill>
                <a:blip r:embed="rId5"/>
                <a:stretch>
                  <a:fillRect l="-1654" r="-551" b="-7407"/>
                </a:stretch>
              </a:blipFill>
            </p:spPr>
            <p:txBody>
              <a:bodyPr/>
              <a:lstStyle/>
              <a:p>
                <a:r>
                  <a:rPr lang="en-GB">
                    <a:noFill/>
                  </a:rPr>
                  <a:t> </a:t>
                </a:r>
              </a:p>
            </p:txBody>
          </p:sp>
        </mc:Fallback>
      </mc:AlternateContent>
    </p:spTree>
    <p:extLst>
      <p:ext uri="{BB962C8B-B14F-4D97-AF65-F5344CB8AC3E}">
        <p14:creationId xmlns:p14="http://schemas.microsoft.com/office/powerpoint/2010/main" val="2173498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24" name="Tekstiruutu 23">
                <a:extLst>
                  <a:ext uri="{FF2B5EF4-FFF2-40B4-BE49-F238E27FC236}">
                    <a16:creationId xmlns:a16="http://schemas.microsoft.com/office/drawing/2014/main" id="{C5A57789-9AB3-4D13-9C2C-D5CBC8B938B1}"/>
                  </a:ext>
                </a:extLst>
              </p:cNvPr>
              <p:cNvSpPr txBox="1"/>
              <p:nvPr/>
            </p:nvSpPr>
            <p:spPr>
              <a:xfrm>
                <a:off x="8810552" y="5429244"/>
                <a:ext cx="1481496" cy="369332"/>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fi-FI" sz="1200" i="1" dirty="0"/>
                  <a:t>f = </a:t>
                </a:r>
                <a:r>
                  <a:rPr lang="fi-FI" sz="1200" i="1" dirty="0" err="1"/>
                  <a:t>focal</a:t>
                </a:r>
                <a:r>
                  <a:rPr lang="fi-FI" sz="1200" i="1" dirty="0"/>
                  <a:t> </a:t>
                </a:r>
                <a:r>
                  <a:rPr lang="fi-FI" sz="1200" i="1" dirty="0" err="1"/>
                  <a:t>length</a:t>
                </a:r>
                <a:r>
                  <a:rPr lang="fi-FI" sz="1200" i="1" dirty="0"/>
                  <a:t> (m)</a:t>
                </a:r>
              </a:p>
            </p:txBody>
          </p:sp>
        </mc:Choice>
        <mc:Fallback xmlns="">
          <p:sp>
            <p:nvSpPr>
              <p:cNvPr id="24" name="Tekstiruutu 23">
                <a:extLst>
                  <a:ext uri="{FF2B5EF4-FFF2-40B4-BE49-F238E27FC236}">
                    <a16:creationId xmlns:a16="http://schemas.microsoft.com/office/drawing/2014/main" id="{C5A57789-9AB3-4D13-9C2C-D5CBC8B938B1}"/>
                  </a:ext>
                </a:extLst>
              </p:cNvPr>
              <p:cNvSpPr txBox="1">
                <a:spLocks noRot="1" noChangeAspect="1" noMove="1" noResize="1" noEditPoints="1" noAdjustHandles="1" noChangeArrowheads="1" noChangeShapeType="1" noTextEdit="1"/>
              </p:cNvSpPr>
              <p:nvPr/>
            </p:nvSpPr>
            <p:spPr>
              <a:xfrm>
                <a:off x="8810552" y="5429244"/>
                <a:ext cx="1481496" cy="369332"/>
              </a:xfrm>
              <a:prstGeom prst="rect">
                <a:avLst/>
              </a:prstGeom>
              <a:blipFill>
                <a:blip r:embed="rId2"/>
                <a:stretch>
                  <a:fillRect l="-6173" t="-13333" b="-25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0591A14-AD52-4159-A48F-D276B0F191AF}"/>
                  </a:ext>
                </a:extLst>
              </p:cNvPr>
              <p:cNvSpPr txBox="1"/>
              <p:nvPr/>
            </p:nvSpPr>
            <p:spPr>
              <a:xfrm>
                <a:off x="5420411" y="5297268"/>
                <a:ext cx="2245423" cy="522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𝐹𝑂𝑉</m:t>
                      </m:r>
                      <m:r>
                        <a:rPr lang="en-GB" i="1" smtClean="0">
                          <a:latin typeface="Cambria Math" panose="02040503050406030204" pitchFamily="18" charset="0"/>
                        </a:rPr>
                        <m:t>=</m:t>
                      </m:r>
                      <m:r>
                        <a:rPr lang="fi-FI" b="0" i="1" smtClean="0">
                          <a:latin typeface="Cambria Math" panose="02040503050406030204" pitchFamily="18" charset="0"/>
                        </a:rPr>
                        <m:t>2∗</m:t>
                      </m:r>
                      <m:r>
                        <m:rPr>
                          <m:sty m:val="p"/>
                        </m:rPr>
                        <a:rPr lang="fi-FI" b="0" i="0" smtClean="0">
                          <a:latin typeface="Cambria Math" panose="02040503050406030204" pitchFamily="18" charset="0"/>
                        </a:rPr>
                        <m:t>atan</m:t>
                      </m:r>
                      <m:r>
                        <a:rPr lang="fi-FI" b="0" i="1" smtClean="0">
                          <a:latin typeface="Cambria Math" panose="02040503050406030204" pitchFamily="18" charset="0"/>
                        </a:rPr>
                        <m:t>⁡(</m:t>
                      </m:r>
                      <m:f>
                        <m:fPr>
                          <m:ctrlPr>
                            <a:rPr lang="fi-FI" b="0" i="1" smtClean="0">
                              <a:latin typeface="Cambria Math" panose="02040503050406030204" pitchFamily="18" charset="0"/>
                            </a:rPr>
                          </m:ctrlPr>
                        </m:fPr>
                        <m:num>
                          <m:sSub>
                            <m:sSubPr>
                              <m:ctrlPr>
                                <a:rPr lang="fi-FI" b="0" i="1" smtClean="0">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r>
                            <a:rPr lang="fi-FI" b="0" i="1" smtClean="0">
                              <a:latin typeface="Cambria Math" panose="02040503050406030204" pitchFamily="18" charset="0"/>
                            </a:rPr>
                            <m:t>𝑓</m:t>
                          </m:r>
                        </m:den>
                      </m:f>
                      <m:r>
                        <a:rPr lang="fi-FI" b="0" i="1" smtClean="0">
                          <a:latin typeface="Cambria Math" panose="02040503050406030204" pitchFamily="18" charset="0"/>
                        </a:rPr>
                        <m:t>)</m:t>
                      </m:r>
                    </m:oMath>
                  </m:oMathPara>
                </a14:m>
                <a:endParaRPr lang="en-GB" dirty="0"/>
              </a:p>
            </p:txBody>
          </p:sp>
        </mc:Choice>
        <mc:Fallback xmlns="">
          <p:sp>
            <p:nvSpPr>
              <p:cNvPr id="3" name="Tekstiruutu 2">
                <a:extLst>
                  <a:ext uri="{FF2B5EF4-FFF2-40B4-BE49-F238E27FC236}">
                    <a16:creationId xmlns:a16="http://schemas.microsoft.com/office/drawing/2014/main" id="{60591A14-AD52-4159-A48F-D276B0F191AF}"/>
                  </a:ext>
                </a:extLst>
              </p:cNvPr>
              <p:cNvSpPr txBox="1">
                <a:spLocks noRot="1" noChangeAspect="1" noMove="1" noResize="1" noEditPoints="1" noAdjustHandles="1" noChangeArrowheads="1" noChangeShapeType="1" noTextEdit="1"/>
              </p:cNvSpPr>
              <p:nvPr/>
            </p:nvSpPr>
            <p:spPr>
              <a:xfrm>
                <a:off x="5420411" y="5297268"/>
                <a:ext cx="2245423" cy="52290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62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B841405C-D9F8-4B47-84EE-5269C5148F98}"/>
              </a:ext>
            </a:extLst>
          </p:cNvPr>
          <p:cNvPicPr>
            <a:picLocks noChangeAspect="1"/>
          </p:cNvPicPr>
          <p:nvPr/>
        </p:nvPicPr>
        <p:blipFill>
          <a:blip r:embed="rId2"/>
          <a:stretch>
            <a:fillRect/>
          </a:stretch>
        </p:blipFill>
        <p:spPr>
          <a:xfrm>
            <a:off x="5689423" y="427743"/>
            <a:ext cx="5057775" cy="5686425"/>
          </a:xfrm>
          <a:prstGeom prst="rect">
            <a:avLst/>
          </a:prstGeom>
        </p:spPr>
      </p:pic>
    </p:spTree>
    <p:extLst>
      <p:ext uri="{BB962C8B-B14F-4D97-AF65-F5344CB8AC3E}">
        <p14:creationId xmlns:p14="http://schemas.microsoft.com/office/powerpoint/2010/main" val="2974508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orakulmio 7">
            <a:extLst>
              <a:ext uri="{FF2B5EF4-FFF2-40B4-BE49-F238E27FC236}">
                <a16:creationId xmlns:a16="http://schemas.microsoft.com/office/drawing/2014/main" id="{F45448E5-2E20-41FC-9CAF-A198A47FB42D}"/>
              </a:ext>
            </a:extLst>
          </p:cNvPr>
          <p:cNvSpPr/>
          <p:nvPr/>
        </p:nvSpPr>
        <p:spPr>
          <a:xfrm>
            <a:off x="5366342" y="3049204"/>
            <a:ext cx="4082143" cy="32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329068" y="124761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Detected</a:t>
            </a:r>
            <a:br>
              <a:rPr lang="fi-FI" sz="1400" dirty="0"/>
            </a:br>
            <a:r>
              <a:rPr lang="fi-FI" sz="1400" dirty="0"/>
              <a:t>Object</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6946912" y="161735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Object</a:t>
            </a:r>
            <a:endParaRPr lang="en-GB" sz="1400" dirty="0"/>
          </a:p>
        </p:txBody>
      </p:sp>
      <p:sp>
        <p:nvSpPr>
          <p:cNvPr id="30" name="Suorakulmio 29">
            <a:extLst>
              <a:ext uri="{FF2B5EF4-FFF2-40B4-BE49-F238E27FC236}">
                <a16:creationId xmlns:a16="http://schemas.microsoft.com/office/drawing/2014/main" id="{A49D3F9E-38AA-44FA-A95C-852B55B43B40}"/>
              </a:ext>
            </a:extLst>
          </p:cNvPr>
          <p:cNvSpPr/>
          <p:nvPr/>
        </p:nvSpPr>
        <p:spPr>
          <a:xfrm>
            <a:off x="5456931"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Aero</a:t>
            </a:r>
            <a:r>
              <a:rPr lang="fi-FI" sz="1400" dirty="0"/>
              <a:t>-</a:t>
            </a:r>
          </a:p>
          <a:p>
            <a:pPr algn="ctr"/>
            <a:r>
              <a:rPr lang="fi-FI" sz="1400" dirty="0" err="1"/>
              <a:t>plane</a:t>
            </a:r>
            <a:endParaRPr lang="en-GB" sz="1400" dirty="0"/>
          </a:p>
        </p:txBody>
      </p:sp>
      <p:sp>
        <p:nvSpPr>
          <p:cNvPr id="32" name="Suorakulmio 31">
            <a:extLst>
              <a:ext uri="{FF2B5EF4-FFF2-40B4-BE49-F238E27FC236}">
                <a16:creationId xmlns:a16="http://schemas.microsoft.com/office/drawing/2014/main" id="{3A384F69-F1C3-4606-A43D-3CEDB10AD9CA}"/>
              </a:ext>
            </a:extLst>
          </p:cNvPr>
          <p:cNvSpPr/>
          <p:nvPr/>
        </p:nvSpPr>
        <p:spPr>
          <a:xfrm>
            <a:off x="5456931"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Bicycle</a:t>
            </a:r>
          </a:p>
        </p:txBody>
      </p:sp>
      <p:sp>
        <p:nvSpPr>
          <p:cNvPr id="34" name="Suorakulmio 33">
            <a:extLst>
              <a:ext uri="{FF2B5EF4-FFF2-40B4-BE49-F238E27FC236}">
                <a16:creationId xmlns:a16="http://schemas.microsoft.com/office/drawing/2014/main" id="{A88E6C4B-EAF2-460D-996A-AF6687EAEB2E}"/>
              </a:ext>
            </a:extLst>
          </p:cNvPr>
          <p:cNvSpPr/>
          <p:nvPr/>
        </p:nvSpPr>
        <p:spPr>
          <a:xfrm>
            <a:off x="5456930" y="507796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Boat</a:t>
            </a:r>
          </a:p>
        </p:txBody>
      </p:sp>
      <p:sp>
        <p:nvSpPr>
          <p:cNvPr id="35" name="Suorakulmio 34">
            <a:extLst>
              <a:ext uri="{FF2B5EF4-FFF2-40B4-BE49-F238E27FC236}">
                <a16:creationId xmlns:a16="http://schemas.microsoft.com/office/drawing/2014/main" id="{327B2259-90D9-4220-87AD-DCB9063D3156}"/>
              </a:ext>
            </a:extLst>
          </p:cNvPr>
          <p:cNvSpPr/>
          <p:nvPr/>
        </p:nvSpPr>
        <p:spPr>
          <a:xfrm>
            <a:off x="5443324" y="5744285"/>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Bottle</a:t>
            </a:r>
            <a:endParaRPr lang="fi-FI" sz="1400" dirty="0"/>
          </a:p>
        </p:txBody>
      </p:sp>
      <p:sp>
        <p:nvSpPr>
          <p:cNvPr id="36" name="Suorakulmio 35">
            <a:extLst>
              <a:ext uri="{FF2B5EF4-FFF2-40B4-BE49-F238E27FC236}">
                <a16:creationId xmlns:a16="http://schemas.microsoft.com/office/drawing/2014/main" id="{415AC65E-F2F0-447D-94F2-C1B59FE5182C}"/>
              </a:ext>
            </a:extLst>
          </p:cNvPr>
          <p:cNvSpPr/>
          <p:nvPr/>
        </p:nvSpPr>
        <p:spPr>
          <a:xfrm>
            <a:off x="6443248"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Bus</a:t>
            </a:r>
            <a:endParaRPr lang="fi-FI" sz="1400" dirty="0"/>
          </a:p>
        </p:txBody>
      </p:sp>
      <p:sp>
        <p:nvSpPr>
          <p:cNvPr id="37" name="Suorakulmio 36">
            <a:extLst>
              <a:ext uri="{FF2B5EF4-FFF2-40B4-BE49-F238E27FC236}">
                <a16:creationId xmlns:a16="http://schemas.microsoft.com/office/drawing/2014/main" id="{C6F64520-558F-4AC1-9001-F34D62A1BF47}"/>
              </a:ext>
            </a:extLst>
          </p:cNvPr>
          <p:cNvSpPr/>
          <p:nvPr/>
        </p:nvSpPr>
        <p:spPr>
          <a:xfrm>
            <a:off x="6443248" y="379921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Car</a:t>
            </a:r>
            <a:endParaRPr lang="en-GB" sz="1400" dirty="0"/>
          </a:p>
        </p:txBody>
      </p:sp>
      <p:sp>
        <p:nvSpPr>
          <p:cNvPr id="38" name="Suorakulmio 37">
            <a:extLst>
              <a:ext uri="{FF2B5EF4-FFF2-40B4-BE49-F238E27FC236}">
                <a16:creationId xmlns:a16="http://schemas.microsoft.com/office/drawing/2014/main" id="{FF4DCCAE-7A17-4A25-BBB9-9204FB568A06}"/>
              </a:ext>
            </a:extLst>
          </p:cNvPr>
          <p:cNvSpPr/>
          <p:nvPr/>
        </p:nvSpPr>
        <p:spPr>
          <a:xfrm>
            <a:off x="6432373"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Cat</a:t>
            </a:r>
          </a:p>
        </p:txBody>
      </p:sp>
      <p:sp>
        <p:nvSpPr>
          <p:cNvPr id="39" name="Suorakulmio 38">
            <a:extLst>
              <a:ext uri="{FF2B5EF4-FFF2-40B4-BE49-F238E27FC236}">
                <a16:creationId xmlns:a16="http://schemas.microsoft.com/office/drawing/2014/main" id="{FE40CAAB-5245-4C7C-85A4-740D6C8D12A6}"/>
              </a:ext>
            </a:extLst>
          </p:cNvPr>
          <p:cNvSpPr/>
          <p:nvPr/>
        </p:nvSpPr>
        <p:spPr>
          <a:xfrm>
            <a:off x="6437036" y="507438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Chair</a:t>
            </a:r>
          </a:p>
        </p:txBody>
      </p:sp>
      <p:sp>
        <p:nvSpPr>
          <p:cNvPr id="40" name="Suorakulmio 39">
            <a:extLst>
              <a:ext uri="{FF2B5EF4-FFF2-40B4-BE49-F238E27FC236}">
                <a16:creationId xmlns:a16="http://schemas.microsoft.com/office/drawing/2014/main" id="{BBE09E47-003B-4AEF-BDF1-4DB6DD27DB3C}"/>
              </a:ext>
            </a:extLst>
          </p:cNvPr>
          <p:cNvSpPr/>
          <p:nvPr/>
        </p:nvSpPr>
        <p:spPr>
          <a:xfrm>
            <a:off x="6454525" y="573884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Cow</a:t>
            </a:r>
            <a:endParaRPr lang="en-GB" sz="1400" dirty="0"/>
          </a:p>
        </p:txBody>
      </p:sp>
      <p:sp>
        <p:nvSpPr>
          <p:cNvPr id="41" name="Suorakulmio 40">
            <a:extLst>
              <a:ext uri="{FF2B5EF4-FFF2-40B4-BE49-F238E27FC236}">
                <a16:creationId xmlns:a16="http://schemas.microsoft.com/office/drawing/2014/main" id="{2A73C208-3B3A-44E3-AC49-1B8B7BCD1E3B}"/>
              </a:ext>
            </a:extLst>
          </p:cNvPr>
          <p:cNvSpPr/>
          <p:nvPr/>
        </p:nvSpPr>
        <p:spPr>
          <a:xfrm>
            <a:off x="7429565"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Dining</a:t>
            </a:r>
            <a:br>
              <a:rPr lang="fi-FI" sz="1400" dirty="0"/>
            </a:br>
            <a:r>
              <a:rPr lang="fi-FI" sz="1400" dirty="0" err="1"/>
              <a:t>Table</a:t>
            </a:r>
            <a:endParaRPr lang="en-GB" sz="1400" dirty="0"/>
          </a:p>
        </p:txBody>
      </p:sp>
      <p:sp>
        <p:nvSpPr>
          <p:cNvPr id="42" name="Suorakulmio 41">
            <a:extLst>
              <a:ext uri="{FF2B5EF4-FFF2-40B4-BE49-F238E27FC236}">
                <a16:creationId xmlns:a16="http://schemas.microsoft.com/office/drawing/2014/main" id="{037986D3-B3C7-405F-9604-7DB0BB8B70F2}"/>
              </a:ext>
            </a:extLst>
          </p:cNvPr>
          <p:cNvSpPr/>
          <p:nvPr/>
        </p:nvSpPr>
        <p:spPr>
          <a:xfrm>
            <a:off x="7429565"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Dog</a:t>
            </a:r>
            <a:endParaRPr lang="fi-FI" sz="1400" dirty="0"/>
          </a:p>
        </p:txBody>
      </p:sp>
      <p:sp>
        <p:nvSpPr>
          <p:cNvPr id="43" name="Suorakulmio 42">
            <a:extLst>
              <a:ext uri="{FF2B5EF4-FFF2-40B4-BE49-F238E27FC236}">
                <a16:creationId xmlns:a16="http://schemas.microsoft.com/office/drawing/2014/main" id="{2EAC4D93-B7B2-4954-9093-BEFC17399C38}"/>
              </a:ext>
            </a:extLst>
          </p:cNvPr>
          <p:cNvSpPr/>
          <p:nvPr/>
        </p:nvSpPr>
        <p:spPr>
          <a:xfrm>
            <a:off x="8415882"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Potted</a:t>
            </a:r>
            <a:br>
              <a:rPr lang="fi-FI" sz="1400" dirty="0"/>
            </a:br>
            <a:r>
              <a:rPr lang="fi-FI" sz="1400" dirty="0" err="1"/>
              <a:t>Plant</a:t>
            </a:r>
            <a:endParaRPr lang="fi-FI" sz="1400" dirty="0"/>
          </a:p>
        </p:txBody>
      </p:sp>
      <p:sp>
        <p:nvSpPr>
          <p:cNvPr id="44" name="Suorakulmio 43">
            <a:extLst>
              <a:ext uri="{FF2B5EF4-FFF2-40B4-BE49-F238E27FC236}">
                <a16:creationId xmlns:a16="http://schemas.microsoft.com/office/drawing/2014/main" id="{9ED07A40-31D6-4F8F-B63C-FB8D89835405}"/>
              </a:ext>
            </a:extLst>
          </p:cNvPr>
          <p:cNvSpPr/>
          <p:nvPr/>
        </p:nvSpPr>
        <p:spPr>
          <a:xfrm>
            <a:off x="7427235" y="57454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Person</a:t>
            </a:r>
          </a:p>
        </p:txBody>
      </p:sp>
      <p:sp>
        <p:nvSpPr>
          <p:cNvPr id="45" name="Suorakulmio 44">
            <a:extLst>
              <a:ext uri="{FF2B5EF4-FFF2-40B4-BE49-F238E27FC236}">
                <a16:creationId xmlns:a16="http://schemas.microsoft.com/office/drawing/2014/main" id="{A048CA2D-DABF-4DBD-A9ED-C488526ACCAD}"/>
              </a:ext>
            </a:extLst>
          </p:cNvPr>
          <p:cNvSpPr/>
          <p:nvPr/>
        </p:nvSpPr>
        <p:spPr>
          <a:xfrm>
            <a:off x="7440462" y="507880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Motor</a:t>
            </a:r>
            <a:br>
              <a:rPr lang="fi-FI" sz="1400" dirty="0"/>
            </a:br>
            <a:r>
              <a:rPr lang="fi-FI" sz="1400" dirty="0" err="1"/>
              <a:t>bike</a:t>
            </a:r>
            <a:endParaRPr lang="en-GB" sz="1400" dirty="0"/>
          </a:p>
        </p:txBody>
      </p:sp>
      <p:sp>
        <p:nvSpPr>
          <p:cNvPr id="46" name="Suorakulmio 45">
            <a:extLst>
              <a:ext uri="{FF2B5EF4-FFF2-40B4-BE49-F238E27FC236}">
                <a16:creationId xmlns:a16="http://schemas.microsoft.com/office/drawing/2014/main" id="{E31791F9-FAE1-4D30-B7D9-8F4F9E065946}"/>
              </a:ext>
            </a:extLst>
          </p:cNvPr>
          <p:cNvSpPr/>
          <p:nvPr/>
        </p:nvSpPr>
        <p:spPr>
          <a:xfrm>
            <a:off x="7427235" y="443033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Horse</a:t>
            </a:r>
            <a:endParaRPr lang="fi-FI" sz="1400" dirty="0"/>
          </a:p>
        </p:txBody>
      </p:sp>
      <p:sp>
        <p:nvSpPr>
          <p:cNvPr id="47" name="Suorakulmio 46">
            <a:extLst>
              <a:ext uri="{FF2B5EF4-FFF2-40B4-BE49-F238E27FC236}">
                <a16:creationId xmlns:a16="http://schemas.microsoft.com/office/drawing/2014/main" id="{FE759CBE-32B0-4570-82A5-C10617A7F6A8}"/>
              </a:ext>
            </a:extLst>
          </p:cNvPr>
          <p:cNvSpPr/>
          <p:nvPr/>
        </p:nvSpPr>
        <p:spPr>
          <a:xfrm>
            <a:off x="5456931" y="443527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Bird</a:t>
            </a:r>
          </a:p>
        </p:txBody>
      </p:sp>
      <p:sp>
        <p:nvSpPr>
          <p:cNvPr id="48" name="Suorakulmio 47">
            <a:extLst>
              <a:ext uri="{FF2B5EF4-FFF2-40B4-BE49-F238E27FC236}">
                <a16:creationId xmlns:a16="http://schemas.microsoft.com/office/drawing/2014/main" id="{850B231C-4C53-441C-A0BC-6EE5D9A4F2D9}"/>
              </a:ext>
            </a:extLst>
          </p:cNvPr>
          <p:cNvSpPr/>
          <p:nvPr/>
        </p:nvSpPr>
        <p:spPr>
          <a:xfrm>
            <a:off x="8432613" y="573310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TV</a:t>
            </a:r>
          </a:p>
          <a:p>
            <a:pPr algn="ctr"/>
            <a:r>
              <a:rPr lang="fi-FI" sz="1400" dirty="0" err="1"/>
              <a:t>Monitor</a:t>
            </a:r>
            <a:endParaRPr lang="fi-FI" sz="1400" dirty="0"/>
          </a:p>
        </p:txBody>
      </p:sp>
      <p:sp>
        <p:nvSpPr>
          <p:cNvPr id="49" name="Suorakulmio 48">
            <a:extLst>
              <a:ext uri="{FF2B5EF4-FFF2-40B4-BE49-F238E27FC236}">
                <a16:creationId xmlns:a16="http://schemas.microsoft.com/office/drawing/2014/main" id="{A48F19A2-9A37-43C9-8C8A-5DE9118A5D2C}"/>
              </a:ext>
            </a:extLst>
          </p:cNvPr>
          <p:cNvSpPr/>
          <p:nvPr/>
        </p:nvSpPr>
        <p:spPr>
          <a:xfrm>
            <a:off x="8432613" y="50720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Train</a:t>
            </a:r>
          </a:p>
        </p:txBody>
      </p:sp>
      <p:sp>
        <p:nvSpPr>
          <p:cNvPr id="50" name="Suorakulmio 49">
            <a:extLst>
              <a:ext uri="{FF2B5EF4-FFF2-40B4-BE49-F238E27FC236}">
                <a16:creationId xmlns:a16="http://schemas.microsoft.com/office/drawing/2014/main" id="{8CC3E81E-C735-4B4B-88CA-4DDBDC309496}"/>
              </a:ext>
            </a:extLst>
          </p:cNvPr>
          <p:cNvSpPr/>
          <p:nvPr/>
        </p:nvSpPr>
        <p:spPr>
          <a:xfrm>
            <a:off x="8422097"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Sofa</a:t>
            </a:r>
            <a:endParaRPr lang="fi-FI" sz="1400" dirty="0"/>
          </a:p>
        </p:txBody>
      </p:sp>
      <p:sp>
        <p:nvSpPr>
          <p:cNvPr id="51" name="Suorakulmio 50">
            <a:extLst>
              <a:ext uri="{FF2B5EF4-FFF2-40B4-BE49-F238E27FC236}">
                <a16:creationId xmlns:a16="http://schemas.microsoft.com/office/drawing/2014/main" id="{3B27AD58-10B6-4CE8-8E31-21AC7C5B0D87}"/>
              </a:ext>
            </a:extLst>
          </p:cNvPr>
          <p:cNvSpPr/>
          <p:nvPr/>
        </p:nvSpPr>
        <p:spPr>
          <a:xfrm>
            <a:off x="8415882"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Sheep</a:t>
            </a:r>
            <a:endParaRPr lang="fi-FI" sz="1400" dirty="0"/>
          </a:p>
        </p:txBody>
      </p:sp>
      <p:cxnSp>
        <p:nvCxnSpPr>
          <p:cNvPr id="10" name="Suora nuoliyhdysviiva 9">
            <a:extLst>
              <a:ext uri="{FF2B5EF4-FFF2-40B4-BE49-F238E27FC236}">
                <a16:creationId xmlns:a16="http://schemas.microsoft.com/office/drawing/2014/main" id="{A8A00797-08DE-44B8-B1D6-F464AFFB953D}"/>
              </a:ext>
            </a:extLst>
          </p:cNvPr>
          <p:cNvCxnSpPr>
            <a:stCxn id="8" idx="0"/>
            <a:endCxn id="25" idx="2"/>
          </p:cNvCxnSpPr>
          <p:nvPr/>
        </p:nvCxnSpPr>
        <p:spPr>
          <a:xfrm flipH="1" flipV="1">
            <a:off x="7398279" y="2139864"/>
            <a:ext cx="9135" cy="9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Suorakulmio 51">
            <a:extLst>
              <a:ext uri="{FF2B5EF4-FFF2-40B4-BE49-F238E27FC236}">
                <a16:creationId xmlns:a16="http://schemas.microsoft.com/office/drawing/2014/main" id="{D1DE8417-18B1-4374-B10F-78EA5333D386}"/>
              </a:ext>
            </a:extLst>
          </p:cNvPr>
          <p:cNvSpPr/>
          <p:nvPr/>
        </p:nvSpPr>
        <p:spPr>
          <a:xfrm>
            <a:off x="8334930" y="160754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633885" y="32117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p:cNvCxnSpPr>
          <p:nvPr/>
        </p:nvCxnSpPr>
        <p:spPr>
          <a:xfrm flipH="1">
            <a:off x="7398280" y="843691"/>
            <a:ext cx="686972" cy="744506"/>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5" name="Suora yhdysviiva 54">
            <a:extLst>
              <a:ext uri="{FF2B5EF4-FFF2-40B4-BE49-F238E27FC236}">
                <a16:creationId xmlns:a16="http://schemas.microsoft.com/office/drawing/2014/main" id="{043ADC59-5CD2-45D9-9BFA-B325D950F963}"/>
              </a:ext>
            </a:extLst>
          </p:cNvPr>
          <p:cNvCxnSpPr>
            <a:cxnSpLocks/>
            <a:stCxn id="53" idx="2"/>
            <a:endCxn id="52" idx="0"/>
          </p:cNvCxnSpPr>
          <p:nvPr/>
        </p:nvCxnSpPr>
        <p:spPr>
          <a:xfrm>
            <a:off x="8085252" y="843691"/>
            <a:ext cx="701045" cy="763850"/>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364664" y="406535"/>
            <a:ext cx="803105" cy="369332"/>
          </a:xfrm>
          <a:prstGeom prst="rect">
            <a:avLst/>
          </a:prstGeom>
          <a:noFill/>
        </p:spPr>
        <p:txBody>
          <a:bodyPr wrap="none" rtlCol="0">
            <a:spAutoFit/>
          </a:bodyPr>
          <a:lstStyle/>
          <a:p>
            <a:r>
              <a:rPr lang="fi-FI" dirty="0" err="1"/>
              <a:t>Before</a:t>
            </a:r>
            <a:endParaRPr lang="en-GB" dirty="0"/>
          </a:p>
        </p:txBody>
      </p:sp>
    </p:spTree>
    <p:extLst>
      <p:ext uri="{BB962C8B-B14F-4D97-AF65-F5344CB8AC3E}">
        <p14:creationId xmlns:p14="http://schemas.microsoft.com/office/powerpoint/2010/main" val="2508378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961163" y="1404172"/>
            <a:ext cx="5322932" cy="2862322"/>
          </a:xfrm>
          <a:prstGeom prst="rect">
            <a:avLst/>
          </a:prstGeom>
          <a:noFill/>
        </p:spPr>
        <p:txBody>
          <a:bodyPr wrap="square" rtlCol="0">
            <a:spAutoFit/>
          </a:bodyPr>
          <a:lstStyle/>
          <a:p>
            <a:r>
              <a:rPr lang="fi-FI" dirty="0"/>
              <a:t>V2.0 </a:t>
            </a:r>
            <a:r>
              <a:rPr lang="fi-FI" dirty="0" err="1"/>
              <a:t>goal</a:t>
            </a:r>
            <a:endParaRPr lang="fi-FI" dirty="0"/>
          </a:p>
          <a:p>
            <a:endParaRPr lang="fi-FI" dirty="0"/>
          </a:p>
          <a:p>
            <a:pPr marL="285750" indent="-285750">
              <a:buFont typeface="Arial" panose="020B0604020202020204" pitchFamily="34" charset="0"/>
              <a:buChar char="•"/>
            </a:pPr>
            <a:r>
              <a:rPr lang="fi-FI" dirty="0" err="1"/>
              <a:t>Detected</a:t>
            </a:r>
            <a:r>
              <a:rPr lang="fi-FI" dirty="0"/>
              <a:t> </a:t>
            </a:r>
            <a:r>
              <a:rPr lang="fi-FI" dirty="0" err="1"/>
              <a:t>classes</a:t>
            </a:r>
            <a:r>
              <a:rPr lang="fi-FI" dirty="0"/>
              <a:t> </a:t>
            </a:r>
            <a:r>
              <a:rPr lang="fi-FI" dirty="0" err="1"/>
              <a:t>not</a:t>
            </a:r>
            <a:r>
              <a:rPr lang="fi-FI" dirty="0"/>
              <a:t> </a:t>
            </a:r>
            <a:r>
              <a:rPr lang="fi-FI" dirty="0" err="1"/>
              <a:t>hardcoded</a:t>
            </a:r>
            <a:endParaRPr lang="fi-FI" dirty="0"/>
          </a:p>
          <a:p>
            <a:pPr marL="285750" indent="-285750">
              <a:buFont typeface="Arial" panose="020B0604020202020204" pitchFamily="34" charset="0"/>
              <a:buChar char="•"/>
            </a:pPr>
            <a:r>
              <a:rPr lang="fi-FI" dirty="0"/>
              <a:t>Object </a:t>
            </a:r>
            <a:r>
              <a:rPr lang="fi-FI" dirty="0" err="1"/>
              <a:t>class</a:t>
            </a:r>
            <a:r>
              <a:rPr lang="fi-FI" dirty="0"/>
              <a:t> </a:t>
            </a:r>
            <a:r>
              <a:rPr lang="fi-FI" dirty="0" err="1"/>
              <a:t>may</a:t>
            </a:r>
            <a:r>
              <a:rPr lang="fi-FI" dirty="0"/>
              <a:t> </a:t>
            </a:r>
            <a:r>
              <a:rPr lang="fi-FI" dirty="0" err="1"/>
              <a:t>change</a:t>
            </a:r>
            <a:endParaRPr lang="fi-FI" dirty="0"/>
          </a:p>
          <a:p>
            <a:pPr marL="285750" indent="-285750">
              <a:buFont typeface="Arial" panose="020B0604020202020204" pitchFamily="34" charset="0"/>
              <a:buChar char="•"/>
            </a:pPr>
            <a:r>
              <a:rPr lang="fi-FI" dirty="0" err="1"/>
              <a:t>Support</a:t>
            </a:r>
            <a:r>
              <a:rPr lang="fi-FI" dirty="0"/>
              <a:t> for </a:t>
            </a:r>
            <a:r>
              <a:rPr lang="fi-FI" dirty="0" err="1"/>
              <a:t>many</a:t>
            </a:r>
            <a:r>
              <a:rPr lang="fi-FI" dirty="0"/>
              <a:t> </a:t>
            </a:r>
            <a:r>
              <a:rPr lang="fi-FI" dirty="0" err="1"/>
              <a:t>cameras</a:t>
            </a:r>
            <a:r>
              <a:rPr lang="fi-FI" dirty="0"/>
              <a:t> , </a:t>
            </a:r>
            <a:r>
              <a:rPr lang="fi-FI" dirty="0" err="1"/>
              <a:t>rotations</a:t>
            </a:r>
            <a:endParaRPr lang="fi-FI" dirty="0"/>
          </a:p>
          <a:p>
            <a:pPr marL="285750" indent="-285750">
              <a:buFont typeface="Arial" panose="020B0604020202020204" pitchFamily="34" charset="0"/>
              <a:buChar char="•"/>
            </a:pPr>
            <a:r>
              <a:rPr lang="fi-FI" dirty="0" err="1"/>
              <a:t>Names</a:t>
            </a:r>
            <a:r>
              <a:rPr lang="fi-FI" dirty="0"/>
              <a:t> </a:t>
            </a:r>
            <a:r>
              <a:rPr lang="fi-FI" dirty="0" err="1"/>
              <a:t>less</a:t>
            </a:r>
            <a:r>
              <a:rPr lang="fi-FI" dirty="0"/>
              <a:t> </a:t>
            </a:r>
            <a:r>
              <a:rPr lang="fi-FI" dirty="0" err="1"/>
              <a:t>awkward</a:t>
            </a:r>
            <a:endParaRPr lang="fi-FI" dirty="0"/>
          </a:p>
          <a:p>
            <a:pPr marL="285750" indent="-285750">
              <a:buFont typeface="Arial" panose="020B0604020202020204" pitchFamily="34" charset="0"/>
              <a:buChar char="•"/>
            </a:pPr>
            <a:r>
              <a:rPr lang="fi-FI" dirty="0" err="1"/>
              <a:t>Cleaning</a:t>
            </a:r>
            <a:endParaRPr lang="fi-FI" dirty="0"/>
          </a:p>
          <a:p>
            <a:pPr marL="285750" indent="-285750">
              <a:buFont typeface="Arial" panose="020B0604020202020204" pitchFamily="34" charset="0"/>
              <a:buChar char="•"/>
            </a:pPr>
            <a:r>
              <a:rPr lang="fi-FI" dirty="0"/>
              <a:t>Python </a:t>
            </a:r>
            <a:r>
              <a:rPr lang="fi-FI" dirty="0" err="1"/>
              <a:t>style</a:t>
            </a:r>
            <a:r>
              <a:rPr lang="fi-FI" dirty="0"/>
              <a:t> </a:t>
            </a:r>
            <a:r>
              <a:rPr lang="fi-FI" dirty="0" err="1"/>
              <a:t>guide</a:t>
            </a:r>
            <a:r>
              <a:rPr lang="fi-FI" dirty="0"/>
              <a:t> </a:t>
            </a:r>
            <a:r>
              <a:rPr lang="fi-FI" dirty="0" err="1"/>
              <a:t>followed</a:t>
            </a:r>
            <a:r>
              <a:rPr lang="fi-FI" dirty="0"/>
              <a:t>, </a:t>
            </a:r>
            <a:r>
              <a:rPr lang="fi-FI" dirty="0" err="1"/>
              <a:t>excluding</a:t>
            </a:r>
            <a:r>
              <a:rPr lang="fi-FI" dirty="0"/>
              <a:t> </a:t>
            </a:r>
            <a:r>
              <a:rPr lang="fi-FI" dirty="0" err="1"/>
              <a:t>line</a:t>
            </a:r>
            <a:r>
              <a:rPr lang="fi-FI" dirty="0"/>
              <a:t> </a:t>
            </a:r>
            <a:r>
              <a:rPr lang="fi-FI" dirty="0" err="1"/>
              <a:t>length</a:t>
            </a:r>
            <a:endParaRPr lang="fi-FI" dirty="0"/>
          </a:p>
          <a:p>
            <a:pPr marL="285750" indent="-285750">
              <a:buFont typeface="Arial" panose="020B0604020202020204" pitchFamily="34" charset="0"/>
              <a:buChar char="•"/>
            </a:pPr>
            <a:r>
              <a:rPr lang="fi-FI" dirty="0" err="1"/>
              <a:t>Code</a:t>
            </a:r>
            <a:r>
              <a:rPr lang="fi-FI" dirty="0"/>
              <a:t> </a:t>
            </a:r>
            <a:r>
              <a:rPr lang="fi-FI" dirty="0" err="1"/>
              <a:t>optimization</a:t>
            </a:r>
            <a:endParaRPr lang="fi-FI" dirty="0"/>
          </a:p>
          <a:p>
            <a:pPr marL="285750" indent="-285750">
              <a:buFont typeface="Arial" panose="020B0604020202020204" pitchFamily="34" charset="0"/>
              <a:buChar char="•"/>
            </a:pPr>
            <a:r>
              <a:rPr lang="fi-FI" dirty="0"/>
              <a:t>One </a:t>
            </a:r>
            <a:r>
              <a:rPr lang="fi-FI" dirty="0" err="1"/>
              <a:t>package</a:t>
            </a:r>
            <a:endParaRPr lang="en-GB"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961163" y="5084496"/>
            <a:ext cx="5322932" cy="646331"/>
          </a:xfrm>
          <a:prstGeom prst="rect">
            <a:avLst/>
          </a:prstGeom>
          <a:noFill/>
        </p:spPr>
        <p:txBody>
          <a:bodyPr wrap="square" rtlCol="0">
            <a:spAutoFit/>
          </a:bodyPr>
          <a:lstStyle/>
          <a:p>
            <a:r>
              <a:rPr lang="fi-FI" dirty="0" err="1"/>
              <a:t>Name</a:t>
            </a:r>
            <a:r>
              <a:rPr lang="fi-FI" dirty="0"/>
              <a:t> of </a:t>
            </a:r>
            <a:r>
              <a:rPr lang="fi-FI" dirty="0" err="1"/>
              <a:t>the</a:t>
            </a:r>
            <a:r>
              <a:rPr lang="fi-FI" dirty="0"/>
              <a:t> software </a:t>
            </a:r>
            <a:r>
              <a:rPr lang="fi-FI" dirty="0" err="1"/>
              <a:t>package</a:t>
            </a:r>
            <a:r>
              <a:rPr lang="fi-FI" dirty="0"/>
              <a:t>: </a:t>
            </a:r>
            <a:r>
              <a:rPr lang="fi-FI" dirty="0" err="1"/>
              <a:t>ShadowWorld</a:t>
            </a:r>
            <a:endParaRPr lang="fi-FI" dirty="0"/>
          </a:p>
          <a:p>
            <a:r>
              <a:rPr lang="fi-FI" dirty="0"/>
              <a:t>(</a:t>
            </a:r>
            <a:r>
              <a:rPr lang="fi-FI" dirty="0" err="1"/>
              <a:t>Plato</a:t>
            </a:r>
            <a:r>
              <a:rPr lang="fi-FI" dirty="0"/>
              <a:t>: </a:t>
            </a:r>
            <a:r>
              <a:rPr lang="fi-FI" dirty="0" err="1"/>
              <a:t>Allegory</a:t>
            </a:r>
            <a:r>
              <a:rPr lang="fi-FI" dirty="0"/>
              <a:t> of </a:t>
            </a:r>
            <a:r>
              <a:rPr lang="fi-FI" dirty="0" err="1"/>
              <a:t>the</a:t>
            </a:r>
            <a:r>
              <a:rPr lang="fi-FI" dirty="0"/>
              <a:t> </a:t>
            </a:r>
            <a:r>
              <a:rPr lang="fi-FI" dirty="0" err="1"/>
              <a:t>Cave</a:t>
            </a:r>
            <a:r>
              <a:rPr lang="fi-FI" dirty="0"/>
              <a:t>)</a:t>
            </a:r>
          </a:p>
        </p:txBody>
      </p:sp>
    </p:spTree>
    <p:extLst>
      <p:ext uri="{BB962C8B-B14F-4D97-AF65-F5344CB8AC3E}">
        <p14:creationId xmlns:p14="http://schemas.microsoft.com/office/powerpoint/2010/main" val="1448319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607859" cy="369332"/>
          </a:xfrm>
          <a:prstGeom prst="rect">
            <a:avLst/>
          </a:prstGeom>
          <a:noFill/>
        </p:spPr>
        <p:txBody>
          <a:bodyPr wrap="none" rtlCol="0">
            <a:spAutoFit/>
          </a:bodyPr>
          <a:lstStyle/>
          <a:p>
            <a:r>
              <a:rPr lang="fi-FI" dirty="0"/>
              <a:t>V2.0</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22811" y="4507026"/>
            <a:ext cx="1034257" cy="261610"/>
          </a:xfrm>
          <a:prstGeom prst="rect">
            <a:avLst/>
          </a:prstGeom>
          <a:noFill/>
        </p:spPr>
        <p:txBody>
          <a:bodyPr wrap="none" rtlCol="0">
            <a:spAutoFit/>
          </a:bodyPr>
          <a:lstStyle/>
          <a:p>
            <a:r>
              <a:rPr lang="fi-FI" sz="1100" dirty="0"/>
              <a:t>”</a:t>
            </a:r>
            <a:r>
              <a:rPr lang="fi-FI" sz="1100" dirty="0" err="1"/>
              <a:t>WorldObject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31051" cy="261610"/>
          </a:xfrm>
          <a:prstGeom prst="rect">
            <a:avLst/>
          </a:prstGeom>
          <a:noFill/>
        </p:spPr>
        <p:txBody>
          <a:bodyPr wrap="none" rtlCol="0">
            <a:spAutoFit/>
          </a:bodyPr>
          <a:lstStyle/>
          <a:p>
            <a:r>
              <a:rPr lang="fi-FI" sz="1100" dirty="0"/>
              <a:t>”ImageObject”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924077" y="4335878"/>
            <a:ext cx="1204176" cy="261610"/>
          </a:xfrm>
          <a:prstGeom prst="rect">
            <a:avLst/>
          </a:prstGeom>
          <a:noFill/>
        </p:spPr>
        <p:txBody>
          <a:bodyPr wrap="none" rtlCol="0">
            <a:spAutoFit/>
          </a:bodyPr>
          <a:lstStyle/>
          <a:p>
            <a:r>
              <a:rPr lang="fi-FI" sz="1100" dirty="0"/>
              <a:t>”</a:t>
            </a:r>
            <a:r>
              <a:rPr lang="fi-FI" sz="1100" dirty="0" err="1"/>
              <a:t>DetectedObject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endCxn id="52" idx="0"/>
          </p:cNvCxnSpPr>
          <p:nvPr/>
        </p:nvCxnSpPr>
        <p:spPr>
          <a:xfrm flipH="1">
            <a:off x="6100989" y="4021959"/>
            <a:ext cx="1112806" cy="6982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Presentation3D</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479938" cy="598931"/>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314992" y="2020711"/>
            <a:ext cx="6540124" cy="2862322"/>
          </a:xfrm>
          <a:prstGeom prst="rect">
            <a:avLst/>
          </a:prstGeom>
          <a:noFill/>
        </p:spPr>
        <p:txBody>
          <a:bodyPr wrap="none" rtlCol="0">
            <a:spAutoFit/>
          </a:bodyPr>
          <a:lstStyle/>
          <a:p>
            <a:pPr marL="285750" indent="-285750">
              <a:buFont typeface="Arial" panose="020B0604020202020204" pitchFamily="34" charset="0"/>
              <a:buChar char="•"/>
            </a:pPr>
            <a:r>
              <a:rPr lang="fi-FI" dirty="0"/>
              <a:t>Second </a:t>
            </a:r>
            <a:r>
              <a:rPr lang="fi-FI" dirty="0" err="1"/>
              <a:t>order</a:t>
            </a:r>
            <a:r>
              <a:rPr lang="fi-FI" dirty="0"/>
              <a:t> </a:t>
            </a:r>
            <a:r>
              <a:rPr lang="fi-FI" dirty="0" err="1"/>
              <a:t>model</a:t>
            </a:r>
            <a:r>
              <a:rPr lang="fi-FI" dirty="0"/>
              <a:t> </a:t>
            </a:r>
            <a:r>
              <a:rPr lang="fi-FI" dirty="0" err="1"/>
              <a:t>does</a:t>
            </a:r>
            <a:r>
              <a:rPr lang="fi-FI" dirty="0"/>
              <a:t> </a:t>
            </a:r>
            <a:r>
              <a:rPr lang="fi-FI" dirty="0" err="1"/>
              <a:t>not</a:t>
            </a:r>
            <a:r>
              <a:rPr lang="fi-FI" dirty="0"/>
              <a:t> </a:t>
            </a:r>
            <a:r>
              <a:rPr lang="fi-FI" dirty="0" err="1"/>
              <a:t>work</a:t>
            </a:r>
            <a:r>
              <a:rPr lang="en-GB" dirty="0"/>
              <a:t>, constant acceleration makes</a:t>
            </a:r>
            <a:br>
              <a:rPr lang="en-GB" dirty="0"/>
            </a:br>
            <a:r>
              <a:rPr lang="en-GB" dirty="0"/>
              <a:t>bodies bounce back or get enormous velocities.</a:t>
            </a:r>
          </a:p>
          <a:p>
            <a:pPr marL="285750" indent="-285750">
              <a:buFont typeface="Arial" panose="020B0604020202020204" pitchFamily="34" charset="0"/>
              <a:buChar char="•"/>
            </a:pPr>
            <a:r>
              <a:rPr lang="fi-FI" dirty="0"/>
              <a:t>I</a:t>
            </a:r>
            <a:r>
              <a:rPr lang="en-GB" dirty="0"/>
              <a:t>n world, constant acceleration for several (tens) of seconds</a:t>
            </a:r>
            <a:br>
              <a:rPr lang="en-GB" dirty="0"/>
            </a:br>
            <a:r>
              <a:rPr lang="en-GB" dirty="0"/>
              <a:t>is not common</a:t>
            </a:r>
          </a:p>
          <a:p>
            <a:pPr marL="285750" indent="-285750">
              <a:buFont typeface="Arial" panose="020B0604020202020204" pitchFamily="34" charset="0"/>
              <a:buChar char="•"/>
            </a:pPr>
            <a:r>
              <a:rPr lang="fi-FI" dirty="0"/>
              <a:t>F</a:t>
            </a:r>
            <a:r>
              <a:rPr lang="en-GB" dirty="0" err="1"/>
              <a:t>irst</a:t>
            </a:r>
            <a:r>
              <a:rPr lang="en-GB" dirty="0"/>
              <a:t> order model works! (No wonder it’s popular in robotics…)</a:t>
            </a:r>
          </a:p>
          <a:p>
            <a:pPr marL="285750" indent="-285750">
              <a:buFont typeface="Arial" panose="020B0604020202020204" pitchFamily="34" charset="0"/>
              <a:buChar char="•"/>
            </a:pPr>
            <a:r>
              <a:rPr lang="fi-FI" dirty="0"/>
              <a:t>W</a:t>
            </a:r>
            <a:r>
              <a:rPr lang="en-GB" dirty="0"/>
              <a:t>hen measurement is lost, the body is switched into constant</a:t>
            </a:r>
            <a:br>
              <a:rPr lang="en-GB" dirty="0"/>
            </a:br>
            <a:r>
              <a:rPr lang="en-GB" dirty="0"/>
              <a:t>velocity mode</a:t>
            </a:r>
          </a:p>
          <a:p>
            <a:pPr marL="285750" indent="-285750">
              <a:buFont typeface="Arial" panose="020B0604020202020204" pitchFamily="34" charset="0"/>
              <a:buChar char="•"/>
            </a:pPr>
            <a:r>
              <a:rPr lang="fi-FI" dirty="0"/>
              <a:t>I</a:t>
            </a:r>
            <a:r>
              <a:rPr lang="en-GB" dirty="0"/>
              <a:t>n filtering terminology: velocity mode = only prediction, </a:t>
            </a:r>
            <a:br>
              <a:rPr lang="en-GB" dirty="0"/>
            </a:br>
            <a:r>
              <a:rPr lang="en-GB" dirty="0"/>
              <a:t>no correction</a:t>
            </a:r>
          </a:p>
          <a:p>
            <a:pPr marL="285750" indent="-285750">
              <a:buFont typeface="Arial" panose="020B0604020202020204" pitchFamily="34" charset="0"/>
              <a:buChar char="•"/>
            </a:pPr>
            <a:r>
              <a:rPr lang="fi-FI" dirty="0"/>
              <a:t>A</a:t>
            </a:r>
            <a:r>
              <a:rPr lang="en-GB" dirty="0" err="1"/>
              <a:t>lgorithms</a:t>
            </a:r>
            <a:r>
              <a:rPr lang="en-GB" dirty="0"/>
              <a:t> described in [docs] folder documents</a:t>
            </a:r>
          </a:p>
        </p:txBody>
      </p:sp>
    </p:spTree>
    <p:extLst>
      <p:ext uri="{BB962C8B-B14F-4D97-AF65-F5344CB8AC3E}">
        <p14:creationId xmlns:p14="http://schemas.microsoft.com/office/powerpoint/2010/main" val="491048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D7E15EC2-BDA6-4729-943C-152EDC0D3665}"/>
              </a:ext>
            </a:extLst>
          </p:cNvPr>
          <p:cNvPicPr>
            <a:picLocks noChangeAspect="1"/>
          </p:cNvPicPr>
          <p:nvPr/>
        </p:nvPicPr>
        <p:blipFill>
          <a:blip r:embed="rId2"/>
          <a:stretch>
            <a:fillRect/>
          </a:stretch>
        </p:blipFill>
        <p:spPr>
          <a:xfrm>
            <a:off x="5872576" y="468897"/>
            <a:ext cx="5128298" cy="6179553"/>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709EE2C-96C2-4975-921E-63138BCA48C6}"/>
              </a:ext>
            </a:extLst>
          </p:cNvPr>
          <p:cNvPicPr>
            <a:picLocks noChangeAspect="1"/>
          </p:cNvPicPr>
          <p:nvPr/>
        </p:nvPicPr>
        <p:blipFill>
          <a:blip r:embed="rId2"/>
          <a:stretch>
            <a:fillRect/>
          </a:stretch>
        </p:blipFill>
        <p:spPr>
          <a:xfrm>
            <a:off x="5890238" y="321177"/>
            <a:ext cx="4103583" cy="5929131"/>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1E6D252-7AF6-4849-9183-95DF84FB39E8}"/>
              </a:ext>
            </a:extLst>
          </p:cNvPr>
          <p:cNvPicPr>
            <a:picLocks noChangeAspect="1"/>
          </p:cNvPicPr>
          <p:nvPr/>
        </p:nvPicPr>
        <p:blipFill>
          <a:blip r:embed="rId2"/>
          <a:stretch>
            <a:fillRect/>
          </a:stretch>
        </p:blipFill>
        <p:spPr>
          <a:xfrm>
            <a:off x="5536848" y="747889"/>
            <a:ext cx="3971925" cy="2133600"/>
          </a:xfrm>
          <a:prstGeom prst="rect">
            <a:avLst/>
          </a:prstGeom>
        </p:spPr>
      </p:pic>
      <p:pic>
        <p:nvPicPr>
          <p:cNvPr id="4" name="Kuva 3">
            <a:extLst>
              <a:ext uri="{FF2B5EF4-FFF2-40B4-BE49-F238E27FC236}">
                <a16:creationId xmlns:a16="http://schemas.microsoft.com/office/drawing/2014/main" id="{AEAD4D13-27AD-4A2A-819D-0E66262A8DEE}"/>
              </a:ext>
            </a:extLst>
          </p:cNvPr>
          <p:cNvPicPr>
            <a:picLocks noChangeAspect="1"/>
          </p:cNvPicPr>
          <p:nvPr/>
        </p:nvPicPr>
        <p:blipFill>
          <a:blip r:embed="rId3"/>
          <a:stretch>
            <a:fillRect/>
          </a:stretch>
        </p:blipFill>
        <p:spPr>
          <a:xfrm>
            <a:off x="5459822" y="3598473"/>
            <a:ext cx="6096000" cy="2511638"/>
          </a:xfrm>
          <a:prstGeom prst="rect">
            <a:avLst/>
          </a:prstGeom>
        </p:spPr>
      </p:pic>
    </p:spTree>
    <p:extLst>
      <p:ext uri="{BB962C8B-B14F-4D97-AF65-F5344CB8AC3E}">
        <p14:creationId xmlns:p14="http://schemas.microsoft.com/office/powerpoint/2010/main" val="3298801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C5A6056F-B681-4A79-994D-C686602A81EC}"/>
              </a:ext>
            </a:extLst>
          </p:cNvPr>
          <p:cNvPicPr>
            <a:picLocks noChangeAspect="1"/>
          </p:cNvPicPr>
          <p:nvPr/>
        </p:nvPicPr>
        <p:blipFill>
          <a:blip r:embed="rId2"/>
          <a:stretch>
            <a:fillRect/>
          </a:stretch>
        </p:blipFill>
        <p:spPr>
          <a:xfrm>
            <a:off x="4834304" y="321177"/>
            <a:ext cx="5610225" cy="3819525"/>
          </a:xfrm>
          <a:prstGeom prst="rect">
            <a:avLst/>
          </a:prstGeom>
        </p:spPr>
      </p:pic>
      <p:sp>
        <p:nvSpPr>
          <p:cNvPr id="6" name="Tekstiruutu 5">
            <a:extLst>
              <a:ext uri="{FF2B5EF4-FFF2-40B4-BE49-F238E27FC236}">
                <a16:creationId xmlns:a16="http://schemas.microsoft.com/office/drawing/2014/main" id="{96984D67-393A-4B4D-AC69-80FC9B43E48C}"/>
              </a:ext>
            </a:extLst>
          </p:cNvPr>
          <p:cNvSpPr txBox="1"/>
          <p:nvPr/>
        </p:nvSpPr>
        <p:spPr>
          <a:xfrm>
            <a:off x="5615709" y="4636655"/>
            <a:ext cx="2947923" cy="923330"/>
          </a:xfrm>
          <a:prstGeom prst="rect">
            <a:avLst/>
          </a:prstGeom>
          <a:noFill/>
        </p:spPr>
        <p:txBody>
          <a:bodyPr wrap="none" rtlCol="0">
            <a:spAutoFit/>
          </a:bodyPr>
          <a:lstStyle/>
          <a:p>
            <a:r>
              <a:rPr lang="fi-FI" dirty="0" err="1"/>
              <a:t>Measurement</a:t>
            </a:r>
            <a:r>
              <a:rPr lang="fi-FI" dirty="0"/>
              <a:t> status: </a:t>
            </a:r>
            <a:br>
              <a:rPr lang="fi-FI" dirty="0"/>
            </a:br>
            <a:r>
              <a:rPr lang="fi-FI" dirty="0"/>
              <a:t>	1=</a:t>
            </a:r>
            <a:r>
              <a:rPr lang="fi-FI" dirty="0" err="1"/>
              <a:t>measurement</a:t>
            </a:r>
            <a:r>
              <a:rPr lang="fi-FI" dirty="0"/>
              <a:t> </a:t>
            </a:r>
          </a:p>
          <a:p>
            <a:r>
              <a:rPr lang="fi-FI" dirty="0"/>
              <a:t>	0=no </a:t>
            </a:r>
            <a:r>
              <a:rPr lang="fi-FI" dirty="0" err="1"/>
              <a:t>measurement</a:t>
            </a:r>
            <a:endParaRPr lang="en-GB" dirty="0"/>
          </a:p>
        </p:txBody>
      </p:sp>
    </p:spTree>
    <p:extLst>
      <p:ext uri="{BB962C8B-B14F-4D97-AF65-F5344CB8AC3E}">
        <p14:creationId xmlns:p14="http://schemas.microsoft.com/office/powerpoint/2010/main" val="2019193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9EC8F966-2EB7-471E-B801-61FD8BBFAE63}"/>
              </a:ext>
            </a:extLst>
          </p:cNvPr>
          <p:cNvPicPr>
            <a:picLocks noChangeAspect="1"/>
          </p:cNvPicPr>
          <p:nvPr/>
        </p:nvPicPr>
        <p:blipFill>
          <a:blip r:embed="rId2"/>
          <a:stretch>
            <a:fillRect/>
          </a:stretch>
        </p:blipFill>
        <p:spPr>
          <a:xfrm>
            <a:off x="5192602" y="321177"/>
            <a:ext cx="4425531" cy="6216293"/>
          </a:xfrm>
          <a:prstGeom prst="rect">
            <a:avLst/>
          </a:prstGeom>
        </p:spPr>
      </p:pic>
    </p:spTree>
    <p:extLst>
      <p:ext uri="{BB962C8B-B14F-4D97-AF65-F5344CB8AC3E}">
        <p14:creationId xmlns:p14="http://schemas.microsoft.com/office/powerpoint/2010/main" val="494783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AD5B84A2-D998-494E-B490-7867043DC8EC}"/>
              </a:ext>
            </a:extLst>
          </p:cNvPr>
          <p:cNvPicPr>
            <a:picLocks noChangeAspect="1"/>
          </p:cNvPicPr>
          <p:nvPr/>
        </p:nvPicPr>
        <p:blipFill>
          <a:blip r:embed="rId2"/>
          <a:stretch>
            <a:fillRect/>
          </a:stretch>
        </p:blipFill>
        <p:spPr>
          <a:xfrm>
            <a:off x="5523433" y="376750"/>
            <a:ext cx="4490201" cy="6068406"/>
          </a:xfrm>
          <a:prstGeom prst="rect">
            <a:avLst/>
          </a:prstGeom>
        </p:spPr>
      </p:pic>
    </p:spTree>
    <p:extLst>
      <p:ext uri="{BB962C8B-B14F-4D97-AF65-F5344CB8AC3E}">
        <p14:creationId xmlns:p14="http://schemas.microsoft.com/office/powerpoint/2010/main" val="1584084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EA0804B7-9EB3-45E5-A055-69B85E959A32}"/>
              </a:ext>
            </a:extLst>
          </p:cNvPr>
          <p:cNvPicPr>
            <a:picLocks noChangeAspect="1"/>
          </p:cNvPicPr>
          <p:nvPr/>
        </p:nvPicPr>
        <p:blipFill>
          <a:blip r:embed="rId2"/>
          <a:stretch>
            <a:fillRect/>
          </a:stretch>
        </p:blipFill>
        <p:spPr>
          <a:xfrm>
            <a:off x="5263077" y="321177"/>
            <a:ext cx="4015619" cy="5621867"/>
          </a:xfrm>
          <a:prstGeom prst="rect">
            <a:avLst/>
          </a:prstGeom>
        </p:spPr>
      </p:pic>
    </p:spTree>
    <p:extLst>
      <p:ext uri="{BB962C8B-B14F-4D97-AF65-F5344CB8AC3E}">
        <p14:creationId xmlns:p14="http://schemas.microsoft.com/office/powerpoint/2010/main" val="856331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D3FD1E4-166D-4384-889E-44F1FC3ACA99}"/>
              </a:ext>
            </a:extLst>
          </p:cNvPr>
          <p:cNvPicPr>
            <a:picLocks noChangeAspect="1"/>
          </p:cNvPicPr>
          <p:nvPr/>
        </p:nvPicPr>
        <p:blipFill>
          <a:blip r:embed="rId2"/>
          <a:stretch>
            <a:fillRect/>
          </a:stretch>
        </p:blipFill>
        <p:spPr>
          <a:xfrm>
            <a:off x="5533838" y="321177"/>
            <a:ext cx="3977946" cy="5912118"/>
          </a:xfrm>
          <a:prstGeom prst="rect">
            <a:avLst/>
          </a:prstGeom>
        </p:spPr>
      </p:pic>
    </p:spTree>
    <p:extLst>
      <p:ext uri="{BB962C8B-B14F-4D97-AF65-F5344CB8AC3E}">
        <p14:creationId xmlns:p14="http://schemas.microsoft.com/office/powerpoint/2010/main" val="1942993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DF024C65-A51D-4CC4-80E7-9CED234556E5}"/>
              </a:ext>
            </a:extLst>
          </p:cNvPr>
          <p:cNvPicPr>
            <a:picLocks noChangeAspect="1"/>
          </p:cNvPicPr>
          <p:nvPr/>
        </p:nvPicPr>
        <p:blipFill>
          <a:blip r:embed="rId2"/>
          <a:stretch>
            <a:fillRect/>
          </a:stretch>
        </p:blipFill>
        <p:spPr>
          <a:xfrm>
            <a:off x="5124097" y="425978"/>
            <a:ext cx="5962650" cy="2619375"/>
          </a:xfrm>
          <a:prstGeom prst="rect">
            <a:avLst/>
          </a:prstGeom>
        </p:spPr>
      </p:pic>
      <p:sp>
        <p:nvSpPr>
          <p:cNvPr id="7" name="Tekstiruutu 6">
            <a:extLst>
              <a:ext uri="{FF2B5EF4-FFF2-40B4-BE49-F238E27FC236}">
                <a16:creationId xmlns:a16="http://schemas.microsoft.com/office/drawing/2014/main" id="{83C121E5-C7AE-463C-89DB-0087BDCEF86E}"/>
              </a:ext>
            </a:extLst>
          </p:cNvPr>
          <p:cNvSpPr txBox="1"/>
          <p:nvPr/>
        </p:nvSpPr>
        <p:spPr>
          <a:xfrm>
            <a:off x="5089917" y="5531214"/>
            <a:ext cx="6031010" cy="923330"/>
          </a:xfrm>
          <a:prstGeom prst="rect">
            <a:avLst/>
          </a:prstGeom>
          <a:noFill/>
        </p:spPr>
        <p:txBody>
          <a:bodyPr wrap="none" rtlCol="0">
            <a:spAutoFit/>
          </a:bodyPr>
          <a:lstStyle/>
          <a:p>
            <a:pPr marL="285750" indent="-285750">
              <a:buFont typeface="Arial" panose="020B0604020202020204" pitchFamily="34" charset="0"/>
              <a:buChar char="•"/>
            </a:pPr>
            <a:r>
              <a:rPr lang="en-GB" dirty="0"/>
              <a:t>Filtering requires several seconds to achieve reliable results</a:t>
            </a:r>
          </a:p>
          <a:p>
            <a:pPr marL="285750" indent="-285750">
              <a:buFont typeface="Arial" panose="020B0604020202020204" pitchFamily="34" charset="0"/>
              <a:buChar char="•"/>
            </a:pPr>
            <a:r>
              <a:rPr lang="en-GB" dirty="0">
                <a:solidFill>
                  <a:srgbClr val="FF0000"/>
                </a:solidFill>
              </a:rPr>
              <a:t>Kalman filter parameters are not optimized</a:t>
            </a:r>
          </a:p>
          <a:p>
            <a:pPr marL="285750" indent="-285750">
              <a:buFont typeface="Arial" panose="020B0604020202020204" pitchFamily="34" charset="0"/>
              <a:buChar char="•"/>
            </a:pPr>
            <a:r>
              <a:rPr lang="en-GB" dirty="0"/>
              <a:t>Optimization will be done later</a:t>
            </a:r>
          </a:p>
        </p:txBody>
      </p:sp>
      <p:pic>
        <p:nvPicPr>
          <p:cNvPr id="10" name="Kuva 9">
            <a:extLst>
              <a:ext uri="{FF2B5EF4-FFF2-40B4-BE49-F238E27FC236}">
                <a16:creationId xmlns:a16="http://schemas.microsoft.com/office/drawing/2014/main" id="{9AB706B0-57CA-4325-B142-FE3702F8D3FB}"/>
              </a:ext>
            </a:extLst>
          </p:cNvPr>
          <p:cNvPicPr>
            <a:picLocks noChangeAspect="1"/>
          </p:cNvPicPr>
          <p:nvPr/>
        </p:nvPicPr>
        <p:blipFill>
          <a:blip r:embed="rId3"/>
          <a:stretch>
            <a:fillRect/>
          </a:stretch>
        </p:blipFill>
        <p:spPr>
          <a:xfrm>
            <a:off x="5078628" y="3327399"/>
            <a:ext cx="3971925" cy="2133600"/>
          </a:xfrm>
          <a:prstGeom prst="rect">
            <a:avLst/>
          </a:prstGeom>
        </p:spPr>
      </p:pic>
    </p:spTree>
    <p:extLst>
      <p:ext uri="{BB962C8B-B14F-4D97-AF65-F5344CB8AC3E}">
        <p14:creationId xmlns:p14="http://schemas.microsoft.com/office/powerpoint/2010/main" val="3807824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37B175C-FD88-485F-8283-5D380BAEC9E1}"/>
              </a:ext>
            </a:extLst>
          </p:cNvPr>
          <p:cNvSpPr txBox="1"/>
          <p:nvPr/>
        </p:nvSpPr>
        <p:spPr>
          <a:xfrm>
            <a:off x="5062302" y="702025"/>
            <a:ext cx="6405793" cy="3693319"/>
          </a:xfrm>
          <a:prstGeom prst="rect">
            <a:avLst/>
          </a:prstGeom>
          <a:noFill/>
        </p:spPr>
        <p:txBody>
          <a:bodyPr wrap="none" rtlCol="0">
            <a:spAutoFit/>
          </a:bodyPr>
          <a:lstStyle/>
          <a:p>
            <a:pPr marL="285750" indent="-285750">
              <a:buFont typeface="Arial" panose="020B0604020202020204" pitchFamily="34" charset="0"/>
              <a:buChar char="•"/>
            </a:pPr>
            <a:r>
              <a:rPr lang="fi-FI" dirty="0"/>
              <a:t>One </a:t>
            </a:r>
            <a:r>
              <a:rPr lang="fi-FI" dirty="0" err="1"/>
              <a:t>solution</a:t>
            </a:r>
            <a:r>
              <a:rPr lang="fi-FI" dirty="0"/>
              <a:t> for </a:t>
            </a:r>
            <a:r>
              <a:rPr lang="fi-FI" dirty="0" err="1"/>
              <a:t>location</a:t>
            </a:r>
            <a:r>
              <a:rPr lang="fi-FI" dirty="0"/>
              <a:t> </a:t>
            </a:r>
            <a:r>
              <a:rPr lang="fi-FI" dirty="0" err="1"/>
              <a:t>estimation</a:t>
            </a:r>
            <a:r>
              <a:rPr lang="fi-FI" dirty="0"/>
              <a:t> and </a:t>
            </a:r>
            <a:r>
              <a:rPr lang="fi-FI" dirty="0" err="1"/>
              <a:t>movement</a:t>
            </a:r>
            <a:r>
              <a:rPr lang="fi-FI" dirty="0"/>
              <a:t> </a:t>
            </a:r>
            <a:r>
              <a:rPr lang="fi-FI" dirty="0" err="1"/>
              <a:t>prediction</a:t>
            </a:r>
            <a:br>
              <a:rPr lang="fi-FI" dirty="0"/>
            </a:br>
            <a:r>
              <a:rPr lang="fi-FI" dirty="0"/>
              <a:t>for video </a:t>
            </a:r>
            <a:r>
              <a:rPr lang="fi-FI" dirty="0" err="1"/>
              <a:t>detected</a:t>
            </a:r>
            <a:r>
              <a:rPr lang="fi-FI" dirty="0"/>
              <a:t> </a:t>
            </a:r>
            <a:r>
              <a:rPr lang="fi-FI" dirty="0" err="1"/>
              <a:t>object</a:t>
            </a:r>
            <a:r>
              <a:rPr lang="fi-FI" dirty="0"/>
              <a:t> (</a:t>
            </a:r>
            <a:r>
              <a:rPr lang="fi-FI" dirty="0" err="1"/>
              <a:t>nearly</a:t>
            </a:r>
            <a:r>
              <a:rPr lang="fi-FI" dirty="0"/>
              <a:t>) </a:t>
            </a:r>
            <a:r>
              <a:rPr lang="fi-FI" dirty="0" err="1"/>
              <a:t>solved</a:t>
            </a:r>
            <a:br>
              <a:rPr lang="fi-FI" dirty="0"/>
            </a:br>
            <a:endParaRPr lang="fi-FI" dirty="0"/>
          </a:p>
          <a:p>
            <a:pPr marL="285750" indent="-285750">
              <a:buFont typeface="Arial" panose="020B0604020202020204" pitchFamily="34" charset="0"/>
              <a:buChar char="•"/>
            </a:pPr>
            <a:r>
              <a:rPr lang="fi-FI" dirty="0" err="1"/>
              <a:t>Work</a:t>
            </a:r>
            <a:r>
              <a:rPr lang="fi-FI" dirty="0"/>
              <a:t> </a:t>
            </a:r>
            <a:r>
              <a:rPr lang="fi-FI" dirty="0" err="1"/>
              <a:t>needed</a:t>
            </a:r>
            <a:r>
              <a:rPr lang="fi-FI" dirty="0"/>
              <a:t>:</a:t>
            </a:r>
          </a:p>
          <a:p>
            <a:pPr marL="742950" lvl="1" indent="-28575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r>
              <a:rPr lang="fi-FI" dirty="0"/>
              <a:t>*</a:t>
            </a:r>
          </a:p>
          <a:p>
            <a:pPr marL="742950" lvl="1" indent="-285750">
              <a:buFont typeface="Arial" panose="020B0604020202020204" pitchFamily="34" charset="0"/>
              <a:buChar char="•"/>
            </a:pPr>
            <a:r>
              <a:rPr lang="fi-FI" dirty="0" err="1"/>
              <a:t>Experiments</a:t>
            </a:r>
            <a:r>
              <a:rPr lang="fi-FI" dirty="0"/>
              <a:t> in </a:t>
            </a:r>
            <a:r>
              <a:rPr lang="fi-FI" dirty="0" err="1"/>
              <a:t>the</a:t>
            </a:r>
            <a:r>
              <a:rPr lang="fi-FI" dirty="0"/>
              <a:t> </a:t>
            </a:r>
            <a:r>
              <a:rPr lang="fi-FI" dirty="0" err="1"/>
              <a:t>wild</a:t>
            </a:r>
            <a:r>
              <a:rPr lang="fi-FI" dirty="0"/>
              <a:t> (</a:t>
            </a:r>
            <a:r>
              <a:rPr lang="fi-FI" dirty="0" err="1"/>
              <a:t>see</a:t>
            </a:r>
            <a:r>
              <a:rPr lang="fi-FI" dirty="0"/>
              <a:t> </a:t>
            </a:r>
            <a:r>
              <a:rPr lang="fi-FI" dirty="0" err="1"/>
              <a:t>previous</a:t>
            </a:r>
            <a:r>
              <a:rPr lang="fi-FI" dirty="0"/>
              <a:t> </a:t>
            </a:r>
            <a:r>
              <a:rPr lang="fi-FI" dirty="0" err="1"/>
              <a:t>slides</a:t>
            </a:r>
            <a:r>
              <a:rPr lang="fi-FI" dirty="0"/>
              <a:t>)</a:t>
            </a:r>
          </a:p>
          <a:p>
            <a:pPr marL="742950" lvl="1" indent="-285750">
              <a:buFont typeface="Arial" panose="020B0604020202020204" pitchFamily="34" charset="0"/>
              <a:buChar char="•"/>
            </a:pPr>
            <a:r>
              <a:rPr lang="fi-FI" dirty="0" err="1"/>
              <a:t>Other</a:t>
            </a:r>
            <a:r>
              <a:rPr lang="fi-FI" dirty="0"/>
              <a:t> </a:t>
            </a:r>
            <a:r>
              <a:rPr lang="fi-FI" dirty="0" err="1"/>
              <a:t>tests</a:t>
            </a:r>
            <a:r>
              <a:rPr lang="fi-FI" dirty="0"/>
              <a:t>? (</a:t>
            </a:r>
            <a:r>
              <a:rPr lang="fi-FI" dirty="0" err="1"/>
              <a:t>using</a:t>
            </a:r>
            <a:r>
              <a:rPr lang="fi-FI" dirty="0"/>
              <a:t> </a:t>
            </a:r>
            <a:r>
              <a:rPr lang="fi-FI" dirty="0" err="1"/>
              <a:t>existing</a:t>
            </a:r>
            <a:r>
              <a:rPr lang="fi-FI" dirty="0"/>
              <a:t> (</a:t>
            </a:r>
            <a:r>
              <a:rPr lang="fi-FI" dirty="0" err="1"/>
              <a:t>tracking</a:t>
            </a:r>
            <a:r>
              <a:rPr lang="fi-FI" dirty="0"/>
              <a:t>) dataset)</a:t>
            </a:r>
          </a:p>
          <a:p>
            <a:pPr marL="742950" lvl="1"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Where</a:t>
            </a:r>
            <a:r>
              <a:rPr lang="fi-FI" dirty="0"/>
              <a:t> to </a:t>
            </a:r>
            <a:r>
              <a:rPr lang="fi-FI" dirty="0" err="1"/>
              <a:t>publish</a:t>
            </a:r>
            <a:r>
              <a:rPr lang="fi-FI" dirty="0"/>
              <a:t>?</a:t>
            </a:r>
          </a:p>
          <a:p>
            <a:pPr marL="742950" lvl="1" indent="-285750">
              <a:buFont typeface="Arial" panose="020B0604020202020204" pitchFamily="34" charset="0"/>
              <a:buChar char="•"/>
            </a:pPr>
            <a:r>
              <a:rPr lang="fi-FI" dirty="0"/>
              <a:t>ECCV 2018 (8-14.9, Munich, deadline </a:t>
            </a:r>
            <a:r>
              <a:rPr lang="fi-FI" dirty="0">
                <a:solidFill>
                  <a:srgbClr val="FF0000"/>
                </a:solidFill>
              </a:rPr>
              <a:t>14.3.2018, </a:t>
            </a:r>
            <a:r>
              <a:rPr lang="fi-FI" dirty="0" err="1">
                <a:solidFill>
                  <a:srgbClr val="FF0000"/>
                </a:solidFill>
              </a:rPr>
              <a:t>too</a:t>
            </a:r>
            <a:r>
              <a:rPr lang="fi-FI" dirty="0">
                <a:solidFill>
                  <a:srgbClr val="FF0000"/>
                </a:solidFill>
              </a:rPr>
              <a:t> </a:t>
            </a:r>
            <a:r>
              <a:rPr lang="fi-FI" dirty="0" err="1">
                <a:solidFill>
                  <a:srgbClr val="FF0000"/>
                </a:solidFill>
              </a:rPr>
              <a:t>soon</a:t>
            </a:r>
            <a:r>
              <a:rPr lang="fi-FI" dirty="0"/>
              <a:t>)</a:t>
            </a:r>
          </a:p>
          <a:p>
            <a:pPr marL="742950" lvl="1" indent="-285750">
              <a:buFont typeface="Arial" panose="020B0604020202020204" pitchFamily="34" charset="0"/>
              <a:buChar char="•"/>
            </a:pPr>
            <a:r>
              <a:rPr lang="fi-FI" dirty="0"/>
              <a:t>CVPR 2019 (6/2019, Long Beach, deadline 11/2018)</a:t>
            </a:r>
          </a:p>
          <a:p>
            <a:pPr marL="742950" lvl="1" indent="-285750">
              <a:buFont typeface="Arial" panose="020B0604020202020204" pitchFamily="34" charset="0"/>
              <a:buChar char="•"/>
            </a:pPr>
            <a:r>
              <a:rPr lang="fi-FI" dirty="0"/>
              <a:t>ICCV 2019 (29.10.-3.11.2019, </a:t>
            </a:r>
            <a:r>
              <a:rPr lang="fi-FI" dirty="0" err="1"/>
              <a:t>Seoul</a:t>
            </a:r>
            <a:r>
              <a:rPr lang="fi-FI" dirty="0"/>
              <a:t>, deadline 1/2019)</a:t>
            </a:r>
          </a:p>
          <a:p>
            <a:endParaRPr lang="fi-FI" dirty="0"/>
          </a:p>
        </p:txBody>
      </p:sp>
      <p:sp>
        <p:nvSpPr>
          <p:cNvPr id="3" name="Tekstiruutu 2">
            <a:extLst>
              <a:ext uri="{FF2B5EF4-FFF2-40B4-BE49-F238E27FC236}">
                <a16:creationId xmlns:a16="http://schemas.microsoft.com/office/drawing/2014/main" id="{C3BC6058-5793-48E3-A62E-6F15D48291C2}"/>
              </a:ext>
            </a:extLst>
          </p:cNvPr>
          <p:cNvSpPr txBox="1"/>
          <p:nvPr/>
        </p:nvSpPr>
        <p:spPr>
          <a:xfrm>
            <a:off x="5089581" y="5015345"/>
            <a:ext cx="4866460" cy="523220"/>
          </a:xfrm>
          <a:prstGeom prst="rect">
            <a:avLst/>
          </a:prstGeom>
          <a:noFill/>
        </p:spPr>
        <p:txBody>
          <a:bodyPr wrap="none" rtlCol="0">
            <a:spAutoFit/>
          </a:bodyPr>
          <a:lstStyle/>
          <a:p>
            <a:r>
              <a:rPr lang="fi-FI" sz="1400" dirty="0"/>
              <a:t>*</a:t>
            </a:r>
            <a:r>
              <a:rPr lang="fi-FI" sz="1400" dirty="0" err="1"/>
              <a:t>Locations</a:t>
            </a:r>
            <a:r>
              <a:rPr lang="fi-FI" sz="1400" dirty="0"/>
              <a:t> and </a:t>
            </a:r>
            <a:r>
              <a:rPr lang="fi-FI" sz="1400" dirty="0" err="1"/>
              <a:t>especially</a:t>
            </a:r>
            <a:r>
              <a:rPr lang="fi-FI" sz="1400" dirty="0"/>
              <a:t> </a:t>
            </a:r>
            <a:r>
              <a:rPr lang="fi-FI" sz="1400" dirty="0" err="1"/>
              <a:t>velocities</a:t>
            </a:r>
            <a:r>
              <a:rPr lang="fi-FI" sz="1400" dirty="0"/>
              <a:t> </a:t>
            </a:r>
            <a:r>
              <a:rPr lang="fi-FI" sz="1400" dirty="0" err="1"/>
              <a:t>take</a:t>
            </a:r>
            <a:r>
              <a:rPr lang="fi-FI" sz="1400" dirty="0"/>
              <a:t> </a:t>
            </a:r>
            <a:r>
              <a:rPr lang="fi-FI" sz="1400" dirty="0" err="1"/>
              <a:t>too</a:t>
            </a:r>
            <a:r>
              <a:rPr lang="fi-FI" sz="1400" dirty="0"/>
              <a:t> </a:t>
            </a:r>
            <a:r>
              <a:rPr lang="fi-FI" sz="1400" dirty="0" err="1"/>
              <a:t>much</a:t>
            </a:r>
            <a:r>
              <a:rPr lang="fi-FI" sz="1400" dirty="0"/>
              <a:t> </a:t>
            </a:r>
            <a:r>
              <a:rPr lang="fi-FI" sz="1400" dirty="0" err="1"/>
              <a:t>time</a:t>
            </a:r>
            <a:r>
              <a:rPr lang="fi-FI" sz="1400" dirty="0"/>
              <a:t> to </a:t>
            </a:r>
            <a:r>
              <a:rPr lang="fi-FI" sz="1400" dirty="0" err="1"/>
              <a:t>settle</a:t>
            </a:r>
            <a:br>
              <a:rPr lang="fi-FI" sz="1400" dirty="0"/>
            </a:br>
            <a:r>
              <a:rPr lang="fi-FI" sz="1400" dirty="0"/>
              <a:t>at </a:t>
            </a:r>
            <a:r>
              <a:rPr lang="fi-FI" sz="1400" dirty="0" err="1"/>
              <a:t>the</a:t>
            </a:r>
            <a:r>
              <a:rPr lang="fi-FI" sz="1400" dirty="0"/>
              <a:t> </a:t>
            </a:r>
            <a:r>
              <a:rPr lang="fi-FI" sz="1400" dirty="0" err="1"/>
              <a:t>moment</a:t>
            </a:r>
            <a:r>
              <a:rPr lang="fi-FI" sz="1400" dirty="0"/>
              <a:t>.</a:t>
            </a:r>
            <a:endParaRPr lang="en-GB" sz="1400" dirty="0"/>
          </a:p>
        </p:txBody>
      </p:sp>
    </p:spTree>
    <p:extLst>
      <p:ext uri="{BB962C8B-B14F-4D97-AF65-F5344CB8AC3E}">
        <p14:creationId xmlns:p14="http://schemas.microsoft.com/office/powerpoint/2010/main" val="64853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3" name="Tekstiruutu 2">
            <a:extLst>
              <a:ext uri="{FF2B5EF4-FFF2-40B4-BE49-F238E27FC236}">
                <a16:creationId xmlns:a16="http://schemas.microsoft.com/office/drawing/2014/main" id="{AECDF277-66FE-477D-8972-194E761AF46F}"/>
              </a:ext>
            </a:extLst>
          </p:cNvPr>
          <p:cNvSpPr txBox="1"/>
          <p:nvPr/>
        </p:nvSpPr>
        <p:spPr>
          <a:xfrm>
            <a:off x="5172364" y="1631920"/>
            <a:ext cx="3334328" cy="4185761"/>
          </a:xfrm>
          <a:prstGeom prst="rect">
            <a:avLst/>
          </a:prstGeom>
          <a:noFill/>
        </p:spPr>
        <p:txBody>
          <a:bodyPr wrap="square" rtlCol="0">
            <a:spAutoFit/>
          </a:bodyPr>
          <a:lstStyle/>
          <a:p>
            <a:r>
              <a:rPr lang="fi-FI" sz="1400" dirty="0" err="1"/>
              <a:t>Contents</a:t>
            </a:r>
            <a:r>
              <a:rPr lang="fi-FI" sz="1400" dirty="0"/>
              <a:t>:</a:t>
            </a:r>
          </a:p>
          <a:p>
            <a:pPr marL="342900" indent="-342900">
              <a:buFont typeface="+mj-lt"/>
              <a:buAutoNum type="arabicPeriod"/>
            </a:pPr>
            <a:r>
              <a:rPr lang="fi-FI" sz="1400" dirty="0" err="1"/>
              <a:t>Abstract</a:t>
            </a:r>
            <a:endParaRPr lang="fi-FI" sz="1400" dirty="0"/>
          </a:p>
          <a:p>
            <a:pPr marL="342900" indent="-342900">
              <a:buFont typeface="+mj-lt"/>
              <a:buAutoNum type="arabicPeriod"/>
            </a:pPr>
            <a:r>
              <a:rPr lang="fi-FI" sz="1400" dirty="0" err="1"/>
              <a:t>Introduction</a:t>
            </a:r>
            <a:endParaRPr lang="fi-FI" sz="1400" dirty="0"/>
          </a:p>
          <a:p>
            <a:pPr marL="342900" indent="-342900">
              <a:buFont typeface="+mj-lt"/>
              <a:buAutoNum type="arabicPeriod"/>
            </a:pPr>
            <a:r>
              <a:rPr lang="fi-FI" sz="1400" dirty="0" err="1"/>
              <a:t>Related</a:t>
            </a:r>
            <a:r>
              <a:rPr lang="fi-FI" sz="1400" dirty="0"/>
              <a:t> </a:t>
            </a:r>
            <a:r>
              <a:rPr lang="fi-FI" sz="1400" dirty="0" err="1"/>
              <a:t>work</a:t>
            </a:r>
            <a:endParaRPr lang="fi-FI" sz="1400" dirty="0"/>
          </a:p>
          <a:p>
            <a:pPr marL="342900" indent="-342900">
              <a:buFont typeface="+mj-lt"/>
              <a:buAutoNum type="arabicPeriod"/>
            </a:pPr>
            <a:r>
              <a:rPr lang="fi-FI" sz="1400" dirty="0" err="1"/>
              <a:t>Our</a:t>
            </a:r>
            <a:r>
              <a:rPr lang="fi-FI" sz="1400" dirty="0"/>
              <a:t> </a:t>
            </a:r>
            <a:r>
              <a:rPr lang="fi-FI" sz="1400" dirty="0" err="1"/>
              <a:t>approach</a:t>
            </a:r>
            <a:endParaRPr lang="fi-FI" sz="1400" dirty="0"/>
          </a:p>
          <a:p>
            <a:pPr marL="800100" lvl="1" indent="-342900">
              <a:buFont typeface="+mj-lt"/>
              <a:buAutoNum type="arabicPeriod"/>
            </a:pPr>
            <a:r>
              <a:rPr lang="fi-FI" sz="1400" dirty="0" err="1"/>
              <a:t>Definitions</a:t>
            </a:r>
            <a:endParaRPr lang="fi-FI" sz="1400" dirty="0"/>
          </a:p>
          <a:p>
            <a:pPr marL="800100" lvl="1" indent="-342900">
              <a:buFont typeface="+mj-lt"/>
              <a:buAutoNum type="arabicPeriod"/>
            </a:pPr>
            <a:r>
              <a:rPr lang="fi-FI" sz="1400" dirty="0"/>
              <a:t>Object </a:t>
            </a:r>
            <a:r>
              <a:rPr lang="fi-FI" sz="1400" dirty="0" err="1"/>
              <a:t>identity</a:t>
            </a:r>
            <a:endParaRPr lang="fi-FI" sz="1400" dirty="0"/>
          </a:p>
          <a:p>
            <a:pPr marL="800100" lvl="1" indent="-342900">
              <a:buFont typeface="+mj-lt"/>
              <a:buAutoNum type="arabicPeriod"/>
            </a:pPr>
            <a:r>
              <a:rPr lang="fi-FI" sz="1400" dirty="0" err="1"/>
              <a:t>Distance</a:t>
            </a:r>
            <a:r>
              <a:rPr lang="fi-FI" sz="1400" dirty="0"/>
              <a:t> </a:t>
            </a:r>
            <a:r>
              <a:rPr lang="fi-FI" sz="1400" dirty="0" err="1"/>
              <a:t>estimation</a:t>
            </a:r>
            <a:endParaRPr lang="fi-FI" sz="1400" dirty="0"/>
          </a:p>
          <a:p>
            <a:pPr marL="800100" lvl="1" indent="-342900">
              <a:buFont typeface="+mj-lt"/>
              <a:buAutoNum type="arabicPeriod"/>
            </a:pPr>
            <a:r>
              <a:rPr lang="fi-FI" sz="1400" dirty="0" err="1"/>
              <a:t>Location</a:t>
            </a:r>
            <a:r>
              <a:rPr lang="fi-FI" sz="1400" dirty="0"/>
              <a:t> and </a:t>
            </a:r>
            <a:r>
              <a:rPr lang="fi-FI" sz="1400" dirty="0" err="1"/>
              <a:t>velocity</a:t>
            </a:r>
            <a:r>
              <a:rPr lang="fi-FI" sz="1400" dirty="0"/>
              <a:t> </a:t>
            </a:r>
            <a:r>
              <a:rPr lang="fi-FI" sz="1400" dirty="0" err="1"/>
              <a:t>estimation</a:t>
            </a:r>
            <a:endParaRPr lang="fi-FI" sz="1400" dirty="0"/>
          </a:p>
          <a:p>
            <a:pPr marL="800100" lvl="1" indent="-342900">
              <a:buFont typeface="+mj-lt"/>
              <a:buAutoNum type="arabicPeriod"/>
            </a:pPr>
            <a:r>
              <a:rPr lang="fi-FI" sz="1400" dirty="0" err="1"/>
              <a:t>Movement</a:t>
            </a:r>
            <a:r>
              <a:rPr lang="fi-FI" sz="1400" dirty="0"/>
              <a:t> </a:t>
            </a:r>
            <a:r>
              <a:rPr lang="fi-FI" sz="1400" dirty="0" err="1"/>
              <a:t>prediction</a:t>
            </a:r>
            <a:endParaRPr lang="fi-FI" sz="1400" dirty="0"/>
          </a:p>
          <a:p>
            <a:pPr marL="342900" indent="-342900">
              <a:buFont typeface="+mj-lt"/>
              <a:buAutoNum type="arabicPeriod"/>
            </a:pPr>
            <a:r>
              <a:rPr lang="fi-FI" sz="1400" dirty="0" err="1"/>
              <a:t>Experiments</a:t>
            </a:r>
            <a:endParaRPr lang="fi-FI" sz="1400" dirty="0"/>
          </a:p>
          <a:p>
            <a:pPr marL="800100" lvl="1" indent="-342900">
              <a:buFont typeface="+mj-lt"/>
              <a:buAutoNum type="arabicPeriod"/>
            </a:pPr>
            <a:r>
              <a:rPr lang="fi-FI" sz="1400" dirty="0" err="1"/>
              <a:t>Test</a:t>
            </a:r>
            <a:r>
              <a:rPr lang="fi-FI" sz="1400" dirty="0"/>
              <a:t> </a:t>
            </a:r>
            <a:r>
              <a:rPr lang="fi-FI" sz="1400" dirty="0" err="1"/>
              <a:t>setup</a:t>
            </a:r>
            <a:endParaRPr lang="fi-FI" sz="1400" dirty="0"/>
          </a:p>
          <a:p>
            <a:pPr marL="800100" lvl="1" indent="-342900">
              <a:buFont typeface="+mj-lt"/>
              <a:buAutoNum type="arabicPeriod"/>
            </a:pPr>
            <a:r>
              <a:rPr lang="fi-FI" sz="1400" dirty="0"/>
              <a:t>Evaluation </a:t>
            </a:r>
            <a:r>
              <a:rPr lang="fi-FI" sz="1400" dirty="0" err="1"/>
              <a:t>metric</a:t>
            </a:r>
            <a:endParaRPr lang="fi-FI" sz="1400" dirty="0"/>
          </a:p>
          <a:p>
            <a:pPr marL="800100" lvl="1" indent="-342900">
              <a:buFont typeface="+mj-lt"/>
              <a:buAutoNum type="arabicPeriod"/>
            </a:pPr>
            <a:r>
              <a:rPr lang="fi-FI" sz="1400" dirty="0" err="1"/>
              <a:t>Results</a:t>
            </a:r>
            <a:endParaRPr lang="fi-FI" sz="1400" dirty="0"/>
          </a:p>
          <a:p>
            <a:pPr marL="800100" lvl="1" indent="-342900">
              <a:buFont typeface="+mj-lt"/>
              <a:buAutoNum type="arabicPeriod"/>
            </a:pPr>
            <a:r>
              <a:rPr lang="fi-FI" sz="1400" dirty="0" err="1"/>
              <a:t>Other</a:t>
            </a:r>
            <a:r>
              <a:rPr lang="fi-FI" sz="1400" dirty="0"/>
              <a:t> </a:t>
            </a:r>
            <a:r>
              <a:rPr lang="fi-FI" sz="1400" dirty="0" err="1"/>
              <a:t>experiments</a:t>
            </a:r>
            <a:endParaRPr lang="fi-FI" sz="1400" dirty="0"/>
          </a:p>
          <a:p>
            <a:pPr marL="342900" indent="-342900">
              <a:buFont typeface="+mj-lt"/>
              <a:buAutoNum type="arabicPeriod"/>
            </a:pPr>
            <a:r>
              <a:rPr lang="fi-FI" sz="1400" dirty="0" err="1"/>
              <a:t>Conclusion</a:t>
            </a:r>
            <a:endParaRPr lang="fi-FI" sz="1400" dirty="0"/>
          </a:p>
          <a:p>
            <a:pPr marL="342900" indent="-342900">
              <a:buFont typeface="+mj-lt"/>
              <a:buAutoNum type="arabicPeriod"/>
            </a:pPr>
            <a:endParaRPr lang="fi-FI" sz="1400" dirty="0"/>
          </a:p>
          <a:p>
            <a:pPr marL="800100" lvl="1" indent="-342900">
              <a:buFont typeface="+mj-lt"/>
              <a:buAutoNum type="arabicPeriod"/>
            </a:pPr>
            <a:endParaRPr lang="fi-FI" sz="1400" dirty="0"/>
          </a:p>
          <a:p>
            <a:pPr marL="342900" indent="-342900">
              <a:buFont typeface="+mj-lt"/>
              <a:buAutoNum type="arabicPeriod"/>
            </a:pPr>
            <a:endParaRPr lang="en-GB" sz="1400" dirty="0"/>
          </a:p>
        </p:txBody>
      </p:sp>
      <p:sp>
        <p:nvSpPr>
          <p:cNvPr id="4" name="Tekstiruutu 3">
            <a:extLst>
              <a:ext uri="{FF2B5EF4-FFF2-40B4-BE49-F238E27FC236}">
                <a16:creationId xmlns:a16="http://schemas.microsoft.com/office/drawing/2014/main" id="{532A3C98-2313-4A3C-90C0-5C6818F73F01}"/>
              </a:ext>
            </a:extLst>
          </p:cNvPr>
          <p:cNvSpPr txBox="1"/>
          <p:nvPr/>
        </p:nvSpPr>
        <p:spPr>
          <a:xfrm>
            <a:off x="5172364" y="424872"/>
            <a:ext cx="5621347" cy="646331"/>
          </a:xfrm>
          <a:prstGeom prst="rect">
            <a:avLst/>
          </a:prstGeom>
          <a:noFill/>
        </p:spPr>
        <p:txBody>
          <a:bodyPr wrap="none" rtlCol="0">
            <a:spAutoFit/>
          </a:bodyPr>
          <a:lstStyle/>
          <a:p>
            <a:r>
              <a:rPr lang="fi-FI" dirty="0"/>
              <a:t>Image-</a:t>
            </a:r>
            <a:r>
              <a:rPr lang="fi-FI" dirty="0" err="1"/>
              <a:t>based</a:t>
            </a:r>
            <a:r>
              <a:rPr lang="fi-FI" dirty="0"/>
              <a:t> </a:t>
            </a:r>
            <a:r>
              <a:rPr lang="fi-FI" dirty="0" err="1"/>
              <a:t>situation</a:t>
            </a:r>
            <a:r>
              <a:rPr lang="fi-FI" dirty="0"/>
              <a:t> </a:t>
            </a:r>
            <a:r>
              <a:rPr lang="fi-FI" dirty="0" err="1"/>
              <a:t>awareness</a:t>
            </a:r>
            <a:r>
              <a:rPr lang="fi-FI" dirty="0"/>
              <a:t>: </a:t>
            </a:r>
            <a:r>
              <a:rPr lang="fi-FI" dirty="0" err="1"/>
              <a:t>Estimating</a:t>
            </a:r>
            <a:r>
              <a:rPr lang="fi-FI" dirty="0"/>
              <a:t> </a:t>
            </a:r>
            <a:r>
              <a:rPr lang="fi-FI" dirty="0" err="1"/>
              <a:t>location</a:t>
            </a:r>
            <a:r>
              <a:rPr lang="fi-FI" dirty="0"/>
              <a:t> and</a:t>
            </a:r>
            <a:br>
              <a:rPr lang="fi-FI" dirty="0"/>
            </a:br>
            <a:r>
              <a:rPr lang="fi-FI" dirty="0" err="1"/>
              <a:t>velocity</a:t>
            </a:r>
            <a:r>
              <a:rPr lang="fi-FI" dirty="0"/>
              <a:t> </a:t>
            </a:r>
            <a:r>
              <a:rPr lang="fi-FI" dirty="0" err="1"/>
              <a:t>using</a:t>
            </a:r>
            <a:r>
              <a:rPr lang="fi-FI" dirty="0"/>
              <a:t> single </a:t>
            </a:r>
            <a:r>
              <a:rPr lang="fi-FI" dirty="0" err="1"/>
              <a:t>camera</a:t>
            </a:r>
            <a:r>
              <a:rPr lang="fi-FI" dirty="0"/>
              <a:t> </a:t>
            </a:r>
            <a:r>
              <a:rPr lang="fi-FI" dirty="0" err="1"/>
              <a:t>object</a:t>
            </a:r>
            <a:r>
              <a:rPr lang="fi-FI" dirty="0"/>
              <a:t> </a:t>
            </a:r>
            <a:r>
              <a:rPr lang="fi-FI" dirty="0" err="1"/>
              <a:t>detection</a:t>
            </a:r>
            <a:endParaRPr lang="en-GB" dirty="0"/>
          </a:p>
        </p:txBody>
      </p:sp>
      <p:cxnSp>
        <p:nvCxnSpPr>
          <p:cNvPr id="7" name="Suora nuoliyhdysviiva 6">
            <a:extLst>
              <a:ext uri="{FF2B5EF4-FFF2-40B4-BE49-F238E27FC236}">
                <a16:creationId xmlns:a16="http://schemas.microsoft.com/office/drawing/2014/main" id="{C5AFF77C-1257-4F6D-9DD2-B771E9DEEA45}"/>
              </a:ext>
            </a:extLst>
          </p:cNvPr>
          <p:cNvCxnSpPr>
            <a:cxnSpLocks/>
          </p:cNvCxnSpPr>
          <p:nvPr/>
        </p:nvCxnSpPr>
        <p:spPr>
          <a:xfrm flipH="1">
            <a:off x="6631709" y="1631920"/>
            <a:ext cx="2068946" cy="824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32E4866A-6C13-45F8-AC4F-A82B428F6BB6}"/>
              </a:ext>
            </a:extLst>
          </p:cNvPr>
          <p:cNvSpPr txBox="1"/>
          <p:nvPr/>
        </p:nvSpPr>
        <p:spPr>
          <a:xfrm>
            <a:off x="8649029" y="1447254"/>
            <a:ext cx="537327" cy="276999"/>
          </a:xfrm>
          <a:prstGeom prst="rect">
            <a:avLst/>
          </a:prstGeom>
          <a:noFill/>
        </p:spPr>
        <p:txBody>
          <a:bodyPr wrap="none" rtlCol="0">
            <a:spAutoFit/>
          </a:bodyPr>
          <a:lstStyle/>
          <a:p>
            <a:r>
              <a:rPr lang="fi-FI" sz="1200" dirty="0">
                <a:solidFill>
                  <a:srgbClr val="FF0000"/>
                </a:solidFill>
              </a:rPr>
              <a:t>?????</a:t>
            </a:r>
            <a:endParaRPr lang="en-GB" sz="1200" dirty="0">
              <a:solidFill>
                <a:srgbClr val="FF0000"/>
              </a:solidFill>
            </a:endParaRPr>
          </a:p>
        </p:txBody>
      </p:sp>
      <p:cxnSp>
        <p:nvCxnSpPr>
          <p:cNvPr id="12" name="Suora nuoliyhdysviiva 11">
            <a:extLst>
              <a:ext uri="{FF2B5EF4-FFF2-40B4-BE49-F238E27FC236}">
                <a16:creationId xmlns:a16="http://schemas.microsoft.com/office/drawing/2014/main" id="{79609240-9C9D-4BA0-99AD-F5C0FA6397A1}"/>
              </a:ext>
            </a:extLst>
          </p:cNvPr>
          <p:cNvCxnSpPr>
            <a:cxnSpLocks/>
          </p:cNvCxnSpPr>
          <p:nvPr/>
        </p:nvCxnSpPr>
        <p:spPr>
          <a:xfrm flipH="1">
            <a:off x="6940919" y="2192637"/>
            <a:ext cx="2068946" cy="63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iruutu 10">
            <a:extLst>
              <a:ext uri="{FF2B5EF4-FFF2-40B4-BE49-F238E27FC236}">
                <a16:creationId xmlns:a16="http://schemas.microsoft.com/office/drawing/2014/main" id="{8FBE22C9-7A1B-4818-9AB4-328DF7CEBC6F}"/>
              </a:ext>
            </a:extLst>
          </p:cNvPr>
          <p:cNvSpPr txBox="1"/>
          <p:nvPr/>
        </p:nvSpPr>
        <p:spPr>
          <a:xfrm>
            <a:off x="9186356" y="1998511"/>
            <a:ext cx="1422441" cy="276999"/>
          </a:xfrm>
          <a:prstGeom prst="rect">
            <a:avLst/>
          </a:prstGeom>
          <a:noFill/>
        </p:spPr>
        <p:txBody>
          <a:bodyPr wrap="none" rtlCol="0">
            <a:spAutoFit/>
          </a:bodyPr>
          <a:lstStyle/>
          <a:p>
            <a:r>
              <a:rPr lang="fi-FI" sz="1200" dirty="0" err="1"/>
              <a:t>detection</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E73550F1-40E8-4281-9C87-72B42C5000EB}"/>
              </a:ext>
            </a:extLst>
          </p:cNvPr>
          <p:cNvCxnSpPr>
            <a:cxnSpLocks/>
          </p:cNvCxnSpPr>
          <p:nvPr/>
        </p:nvCxnSpPr>
        <p:spPr>
          <a:xfrm flipH="1">
            <a:off x="7250129" y="2549768"/>
            <a:ext cx="1886385" cy="4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kstiruutu 17">
            <a:extLst>
              <a:ext uri="{FF2B5EF4-FFF2-40B4-BE49-F238E27FC236}">
                <a16:creationId xmlns:a16="http://schemas.microsoft.com/office/drawing/2014/main" id="{AC779CA8-7107-41F5-854D-68BE1849EDA3}"/>
              </a:ext>
            </a:extLst>
          </p:cNvPr>
          <p:cNvSpPr txBox="1"/>
          <p:nvPr/>
        </p:nvSpPr>
        <p:spPr>
          <a:xfrm>
            <a:off x="9169174" y="2337176"/>
            <a:ext cx="2600071" cy="461665"/>
          </a:xfrm>
          <a:prstGeom prst="rect">
            <a:avLst/>
          </a:prstGeom>
          <a:noFill/>
        </p:spPr>
        <p:txBody>
          <a:bodyPr wrap="none" rtlCol="0">
            <a:spAutoFit/>
          </a:bodyPr>
          <a:lstStyle/>
          <a:p>
            <a:r>
              <a:rPr lang="fi-FI" sz="1200" dirty="0" err="1"/>
              <a:t>Hungarian</a:t>
            </a:r>
            <a:r>
              <a:rPr lang="fi-FI" sz="1200" dirty="0"/>
              <a:t> </a:t>
            </a:r>
            <a:r>
              <a:rPr lang="fi-FI" sz="1200" dirty="0" err="1"/>
              <a:t>algorithm</a:t>
            </a:r>
            <a:r>
              <a:rPr lang="fi-FI" sz="1200" dirty="0"/>
              <a:t>, </a:t>
            </a:r>
            <a:r>
              <a:rPr lang="fi-FI" sz="1200" dirty="0" err="1"/>
              <a:t>distance</a:t>
            </a:r>
            <a:r>
              <a:rPr lang="fi-FI" sz="1200" dirty="0"/>
              <a:t> </a:t>
            </a:r>
            <a:r>
              <a:rPr lang="fi-FI" sz="1200" dirty="0" err="1"/>
              <a:t>metrics</a:t>
            </a:r>
            <a:r>
              <a:rPr lang="fi-FI" sz="1200" dirty="0"/>
              <a:t>,</a:t>
            </a:r>
          </a:p>
          <a:p>
            <a:r>
              <a:rPr lang="fi-FI" sz="1200" dirty="0" err="1"/>
              <a:t>movement</a:t>
            </a:r>
            <a:r>
              <a:rPr lang="fi-FI" sz="1200" dirty="0"/>
              <a:t> </a:t>
            </a:r>
            <a:r>
              <a:rPr lang="fi-FI" sz="1200" dirty="0" err="1"/>
              <a:t>prediction</a:t>
            </a:r>
            <a:endParaRPr lang="en-GB" sz="1200" dirty="0"/>
          </a:p>
        </p:txBody>
      </p:sp>
      <p:sp>
        <p:nvSpPr>
          <p:cNvPr id="19" name="Tekstiruutu 18">
            <a:extLst>
              <a:ext uri="{FF2B5EF4-FFF2-40B4-BE49-F238E27FC236}">
                <a16:creationId xmlns:a16="http://schemas.microsoft.com/office/drawing/2014/main" id="{82C337C8-1164-4BBE-8CFC-F2A5AB891DFC}"/>
              </a:ext>
            </a:extLst>
          </p:cNvPr>
          <p:cNvSpPr txBox="1"/>
          <p:nvPr/>
        </p:nvSpPr>
        <p:spPr>
          <a:xfrm>
            <a:off x="8950853" y="3109923"/>
            <a:ext cx="787652" cy="276999"/>
          </a:xfrm>
          <a:prstGeom prst="rect">
            <a:avLst/>
          </a:prstGeom>
          <a:noFill/>
        </p:spPr>
        <p:txBody>
          <a:bodyPr wrap="none" rtlCol="0">
            <a:spAutoFit/>
          </a:bodyPr>
          <a:lstStyle/>
          <a:p>
            <a:r>
              <a:rPr lang="fi-FI" sz="1200" dirty="0" err="1"/>
              <a:t>geometry</a:t>
            </a:r>
            <a:endParaRPr lang="en-GB" sz="1200" dirty="0"/>
          </a:p>
        </p:txBody>
      </p:sp>
      <p:cxnSp>
        <p:nvCxnSpPr>
          <p:cNvPr id="20" name="Suora nuoliyhdysviiva 19">
            <a:extLst>
              <a:ext uri="{FF2B5EF4-FFF2-40B4-BE49-F238E27FC236}">
                <a16:creationId xmlns:a16="http://schemas.microsoft.com/office/drawing/2014/main" id="{4B60DD79-06BB-458F-A3A8-2A17469E05F8}"/>
              </a:ext>
            </a:extLst>
          </p:cNvPr>
          <p:cNvCxnSpPr>
            <a:cxnSpLocks/>
          </p:cNvCxnSpPr>
          <p:nvPr/>
        </p:nvCxnSpPr>
        <p:spPr>
          <a:xfrm flipH="1">
            <a:off x="7559340" y="3248422"/>
            <a:ext cx="1358352" cy="4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9152BFC0-E3CB-4D12-8924-8C3F25062D8B}"/>
              </a:ext>
            </a:extLst>
          </p:cNvPr>
          <p:cNvCxnSpPr>
            <a:cxnSpLocks/>
          </p:cNvCxnSpPr>
          <p:nvPr/>
        </p:nvCxnSpPr>
        <p:spPr>
          <a:xfrm flipH="1" flipV="1">
            <a:off x="8603673" y="3530418"/>
            <a:ext cx="532842" cy="5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iruutu 23">
            <a:extLst>
              <a:ext uri="{FF2B5EF4-FFF2-40B4-BE49-F238E27FC236}">
                <a16:creationId xmlns:a16="http://schemas.microsoft.com/office/drawing/2014/main" id="{7F09CC91-39F8-4CE1-A6A0-8E64B515E040}"/>
              </a:ext>
            </a:extLst>
          </p:cNvPr>
          <p:cNvSpPr txBox="1"/>
          <p:nvPr/>
        </p:nvSpPr>
        <p:spPr>
          <a:xfrm>
            <a:off x="9178004" y="3451962"/>
            <a:ext cx="1167884" cy="276999"/>
          </a:xfrm>
          <a:prstGeom prst="rect">
            <a:avLst/>
          </a:prstGeom>
          <a:noFill/>
        </p:spPr>
        <p:txBody>
          <a:bodyPr wrap="none" rtlCol="0">
            <a:spAutoFit/>
          </a:bodyPr>
          <a:lstStyle/>
          <a:p>
            <a:r>
              <a:rPr lang="fi-FI" sz="1200" dirty="0"/>
              <a:t>Kalman </a:t>
            </a:r>
            <a:r>
              <a:rPr lang="fi-FI" sz="1200" dirty="0" err="1"/>
              <a:t>filtering</a:t>
            </a:r>
            <a:endParaRPr lang="en-GB" sz="1200" dirty="0"/>
          </a:p>
        </p:txBody>
      </p:sp>
      <p:cxnSp>
        <p:nvCxnSpPr>
          <p:cNvPr id="25" name="Suora nuoliyhdysviiva 24">
            <a:extLst>
              <a:ext uri="{FF2B5EF4-FFF2-40B4-BE49-F238E27FC236}">
                <a16:creationId xmlns:a16="http://schemas.microsoft.com/office/drawing/2014/main" id="{DE0BD58D-DD02-4D2A-BBC9-28889F924CE3}"/>
              </a:ext>
            </a:extLst>
          </p:cNvPr>
          <p:cNvCxnSpPr>
            <a:cxnSpLocks/>
          </p:cNvCxnSpPr>
          <p:nvPr/>
        </p:nvCxnSpPr>
        <p:spPr>
          <a:xfrm flipH="1" flipV="1">
            <a:off x="7666182" y="3752632"/>
            <a:ext cx="1622369" cy="5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E3C5DAC9-DAC8-41CE-9F21-210D27119574}"/>
              </a:ext>
            </a:extLst>
          </p:cNvPr>
          <p:cNvSpPr txBox="1"/>
          <p:nvPr/>
        </p:nvSpPr>
        <p:spPr>
          <a:xfrm>
            <a:off x="9330041" y="3724800"/>
            <a:ext cx="2278957" cy="276999"/>
          </a:xfrm>
          <a:prstGeom prst="rect">
            <a:avLst/>
          </a:prstGeom>
          <a:noFill/>
        </p:spPr>
        <p:txBody>
          <a:bodyPr wrap="none" rtlCol="0">
            <a:spAutoFit/>
          </a:bodyPr>
          <a:lstStyle/>
          <a:p>
            <a:r>
              <a:rPr lang="fi-FI" sz="1200" dirty="0" err="1"/>
              <a:t>Difference</a:t>
            </a:r>
            <a:r>
              <a:rPr lang="fi-FI" sz="1200" dirty="0"/>
              <a:t> </a:t>
            </a:r>
            <a:r>
              <a:rPr lang="fi-FI" sz="1200" dirty="0" err="1"/>
              <a:t>equation</a:t>
            </a:r>
            <a:r>
              <a:rPr lang="fi-FI" sz="1200" dirty="0"/>
              <a:t>, </a:t>
            </a:r>
            <a:r>
              <a:rPr lang="fi-FI" sz="1200" dirty="0" err="1"/>
              <a:t>uncertanties</a:t>
            </a:r>
            <a:endParaRPr lang="en-GB" sz="1200" dirty="0"/>
          </a:p>
        </p:txBody>
      </p:sp>
      <p:cxnSp>
        <p:nvCxnSpPr>
          <p:cNvPr id="27" name="Suora nuoliyhdysviiva 26">
            <a:extLst>
              <a:ext uri="{FF2B5EF4-FFF2-40B4-BE49-F238E27FC236}">
                <a16:creationId xmlns:a16="http://schemas.microsoft.com/office/drawing/2014/main" id="{71FA07D8-6EE5-401F-9093-CCEB0ED51A2B}"/>
              </a:ext>
            </a:extLst>
          </p:cNvPr>
          <p:cNvCxnSpPr>
            <a:cxnSpLocks/>
          </p:cNvCxnSpPr>
          <p:nvPr/>
        </p:nvCxnSpPr>
        <p:spPr>
          <a:xfrm flipH="1" flipV="1">
            <a:off x="7295998" y="4153634"/>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2982201A-E046-4D69-899E-06684D129080}"/>
              </a:ext>
            </a:extLst>
          </p:cNvPr>
          <p:cNvSpPr txBox="1"/>
          <p:nvPr/>
        </p:nvSpPr>
        <p:spPr>
          <a:xfrm>
            <a:off x="9344679" y="4232303"/>
            <a:ext cx="2581091" cy="276999"/>
          </a:xfrm>
          <a:prstGeom prst="rect">
            <a:avLst/>
          </a:prstGeom>
          <a:noFill/>
        </p:spPr>
        <p:txBody>
          <a:bodyPr wrap="none" rtlCol="0">
            <a:spAutoFit/>
          </a:bodyPr>
          <a:lstStyle/>
          <a:p>
            <a:r>
              <a:rPr lang="fi-FI" sz="1200" dirty="0"/>
              <a:t>In </a:t>
            </a:r>
            <a:r>
              <a:rPr lang="fi-FI" sz="1200" dirty="0" err="1"/>
              <a:t>the</a:t>
            </a:r>
            <a:r>
              <a:rPr lang="fi-FI" sz="1200" dirty="0"/>
              <a:t> </a:t>
            </a:r>
            <a:r>
              <a:rPr lang="fi-FI" sz="1200" dirty="0" err="1"/>
              <a:t>wild</a:t>
            </a:r>
            <a:r>
              <a:rPr lang="fi-FI" sz="1200" dirty="0"/>
              <a:t>. </a:t>
            </a:r>
            <a:r>
              <a:rPr lang="fi-FI" sz="1200" dirty="0" err="1"/>
              <a:t>See</a:t>
            </a:r>
            <a:r>
              <a:rPr lang="fi-FI" sz="1200" dirty="0"/>
              <a:t> </a:t>
            </a:r>
            <a:r>
              <a:rPr lang="fi-FI" sz="1200" dirty="0" err="1"/>
              <a:t>previous</a:t>
            </a:r>
            <a:r>
              <a:rPr lang="fi-FI" sz="1200" dirty="0"/>
              <a:t> </a:t>
            </a:r>
            <a:r>
              <a:rPr lang="fi-FI" sz="1200" dirty="0" err="1"/>
              <a:t>slides</a:t>
            </a:r>
            <a:r>
              <a:rPr lang="fi-FI" sz="1200" dirty="0"/>
              <a:t>. </a:t>
            </a:r>
            <a:r>
              <a:rPr lang="fi-FI" sz="1200" dirty="0">
                <a:solidFill>
                  <a:srgbClr val="FF0000"/>
                </a:solidFill>
              </a:rPr>
              <a:t>More?</a:t>
            </a:r>
            <a:endParaRPr lang="en-GB" sz="1200" dirty="0">
              <a:solidFill>
                <a:srgbClr val="FF0000"/>
              </a:solidFill>
            </a:endParaRPr>
          </a:p>
        </p:txBody>
      </p:sp>
      <p:sp>
        <p:nvSpPr>
          <p:cNvPr id="31" name="Tekstiruutu 30">
            <a:extLst>
              <a:ext uri="{FF2B5EF4-FFF2-40B4-BE49-F238E27FC236}">
                <a16:creationId xmlns:a16="http://schemas.microsoft.com/office/drawing/2014/main" id="{6FB727CE-AC93-4EE8-AC5F-C97DE086F093}"/>
              </a:ext>
            </a:extLst>
          </p:cNvPr>
          <p:cNvSpPr txBox="1"/>
          <p:nvPr/>
        </p:nvSpPr>
        <p:spPr>
          <a:xfrm>
            <a:off x="9430925" y="4855719"/>
            <a:ext cx="1829925" cy="276999"/>
          </a:xfrm>
          <a:prstGeom prst="rect">
            <a:avLst/>
          </a:prstGeom>
          <a:noFill/>
        </p:spPr>
        <p:txBody>
          <a:bodyPr wrap="none" rtlCol="0">
            <a:spAutoFit/>
          </a:bodyPr>
          <a:lstStyle/>
          <a:p>
            <a:r>
              <a:rPr lang="fi-FI" sz="1200" dirty="0" err="1">
                <a:solidFill>
                  <a:srgbClr val="FF0000"/>
                </a:solidFill>
              </a:rPr>
              <a:t>Existing</a:t>
            </a:r>
            <a:r>
              <a:rPr lang="fi-FI" sz="1200" dirty="0">
                <a:solidFill>
                  <a:srgbClr val="FF0000"/>
                </a:solidFill>
              </a:rPr>
              <a:t> </a:t>
            </a:r>
            <a:r>
              <a:rPr lang="fi-FI" sz="1200" dirty="0" err="1">
                <a:solidFill>
                  <a:srgbClr val="FF0000"/>
                </a:solidFill>
              </a:rPr>
              <a:t>datasets</a:t>
            </a:r>
            <a:r>
              <a:rPr lang="fi-FI" sz="1200" dirty="0">
                <a:solidFill>
                  <a:srgbClr val="FF0000"/>
                </a:solidFill>
              </a:rPr>
              <a:t>? </a:t>
            </a:r>
            <a:r>
              <a:rPr lang="fi-FI" sz="1200" dirty="0" err="1">
                <a:solidFill>
                  <a:srgbClr val="FF0000"/>
                </a:solidFill>
              </a:rPr>
              <a:t>Which</a:t>
            </a:r>
            <a:r>
              <a:rPr lang="fi-FI" sz="1200" dirty="0">
                <a:solidFill>
                  <a:srgbClr val="FF0000"/>
                </a:solidFill>
              </a:rPr>
              <a:t>?</a:t>
            </a:r>
            <a:endParaRPr lang="en-GB" sz="1200" dirty="0">
              <a:solidFill>
                <a:srgbClr val="FF0000"/>
              </a:solidFill>
            </a:endParaRPr>
          </a:p>
        </p:txBody>
      </p:sp>
      <p:cxnSp>
        <p:nvCxnSpPr>
          <p:cNvPr id="32" name="Suora nuoliyhdysviiva 31">
            <a:extLst>
              <a:ext uri="{FF2B5EF4-FFF2-40B4-BE49-F238E27FC236}">
                <a16:creationId xmlns:a16="http://schemas.microsoft.com/office/drawing/2014/main" id="{54304DA6-1710-4564-A7FC-166FB0A5422C}"/>
              </a:ext>
            </a:extLst>
          </p:cNvPr>
          <p:cNvCxnSpPr>
            <a:cxnSpLocks/>
          </p:cNvCxnSpPr>
          <p:nvPr/>
        </p:nvCxnSpPr>
        <p:spPr>
          <a:xfrm flipH="1" flipV="1">
            <a:off x="7481089" y="4802506"/>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13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903633"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 </a:t>
            </a:r>
            <a:r>
              <a:rPr lang="fi-FI" sz="1000" dirty="0" err="1"/>
              <a:t>Later</a:t>
            </a:r>
            <a:r>
              <a:rPr lang="fi-FI" sz="1000" dirty="0"/>
              <a:t> </a:t>
            </a:r>
            <a:r>
              <a:rPr lang="fi-FI" sz="1000" dirty="0" err="1"/>
              <a:t>adjusted</a:t>
            </a:r>
            <a:r>
              <a:rPr lang="fi-FI" sz="1000" dirty="0"/>
              <a:t> </a:t>
            </a:r>
            <a:r>
              <a:rPr lang="fi-FI" sz="1000" dirty="0" err="1"/>
              <a:t>by</a:t>
            </a:r>
            <a:r>
              <a:rPr lang="fi-FI" sz="1000" dirty="0"/>
              <a:t> </a:t>
            </a:r>
            <a:r>
              <a:rPr lang="fi-FI" sz="1000" dirty="0" err="1"/>
              <a:t>experiments</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5387</TotalTime>
  <Words>1940</Words>
  <Application>Microsoft Office PowerPoint</Application>
  <PresentationFormat>Laajakuva</PresentationFormat>
  <Paragraphs>453</Paragraphs>
  <Slides>54</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54</vt:i4>
      </vt:variant>
    </vt:vector>
  </HeadingPairs>
  <TitlesOfParts>
    <vt:vector size="59" baseType="lpstr">
      <vt:lpstr>Arial</vt:lpstr>
      <vt:lpstr>Calibri</vt:lpstr>
      <vt:lpstr>Calibri Light</vt:lpstr>
      <vt:lpstr>Cambria Math</vt:lpstr>
      <vt:lpstr>Office-teema</vt:lpstr>
      <vt:lpstr>Image-Based Situation Awareness Audit 1.3.2018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663</cp:revision>
  <dcterms:created xsi:type="dcterms:W3CDTF">2017-12-07T08:30:07Z</dcterms:created>
  <dcterms:modified xsi:type="dcterms:W3CDTF">2018-02-03T09:53:14Z</dcterms:modified>
</cp:coreProperties>
</file>